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10C47-B211-4D3B-9233-AD9B6AE12055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88AAA-F80A-4B42-A4AE-CBB05084D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8AAA-F80A-4B42-A4AE-CBB05084D98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8AAA-F80A-4B42-A4AE-CBB05084D98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8AAA-F80A-4B42-A4AE-CBB05084D98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283CEF-9248-40C1-8070-0D44F029DDB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50D03E-FB12-436C-B6D3-EC4BDC940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6909111" y="5357826"/>
            <a:ext cx="45719" cy="2809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428604"/>
            <a:ext cx="6480048" cy="2214578"/>
          </a:xfrm>
        </p:spPr>
        <p:txBody>
          <a:bodyPr>
            <a:noAutofit/>
          </a:bodyPr>
          <a:lstStyle/>
          <a:p>
            <a:r>
              <a:rPr lang="uk-UA" sz="4400" b="1" dirty="0" smtClean="0"/>
              <a:t>Місце прийняття рішень у процесі управління</a:t>
            </a:r>
            <a:r>
              <a:rPr lang="uk-UA" sz="4400" b="1" dirty="0" smtClean="0">
                <a:solidFill>
                  <a:srgbClr val="7030A0"/>
                </a:solidFill>
              </a:rPr>
              <a:t>  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E:\Мої документи\Курс 3\Картинки на презинтацію\nervo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496"/>
            <a:ext cx="6072230" cy="400050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643050"/>
            <a:ext cx="8429216" cy="5214950"/>
          </a:xfrm>
        </p:spPr>
        <p:txBody>
          <a:bodyPr>
            <a:noAutofit/>
          </a:bodyPr>
          <a:lstStyle/>
          <a:p>
            <a:pPr algn="l"/>
            <a:r>
              <a:rPr lang="uk-UA" sz="2400" dirty="0" err="1" smtClean="0"/>
              <a:t>Одже</a:t>
            </a:r>
            <a:r>
              <a:rPr lang="uk-UA" sz="2400" dirty="0" smtClean="0"/>
              <a:t>, к</a:t>
            </a:r>
            <a:r>
              <a:rPr lang="ru-RU" sz="2400" dirty="0" smtClean="0"/>
              <a:t>оли керівник діагностує проблему з метою прийняття рішення, він має усвідомлювати, що саме можна з нею зробити. Керівникові також потрібно встановити стандарти, за якими мають оцінюватися альтернативні варіанти вибору. </a:t>
            </a:r>
            <a:r>
              <a:rPr lang="uk-UA" sz="2400" dirty="0" smtClean="0"/>
              <a:t>Адже б</a:t>
            </a:r>
            <a:r>
              <a:rPr lang="ru-RU" sz="2400" dirty="0" smtClean="0"/>
              <a:t>агато з можливих вирішень проблеми організації не будуть реалістичними, оскільки в керівника або організації недостатньо ресурсів для реалізації прийнятих рішень. Окрім того, причиною проблеми можуть бути сили, розміщені за межами організації (наприклад, закони, які керівник не в змозі змінити). 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6480048" cy="1428736"/>
          </a:xfrm>
        </p:spPr>
        <p:txBody>
          <a:bodyPr>
            <a:normAutofit/>
          </a:bodyPr>
          <a:lstStyle/>
          <a:p>
            <a:pPr algn="l"/>
            <a:r>
              <a:rPr lang="uk-UA" sz="4800" b="1" dirty="0" smtClean="0"/>
              <a:t>Висновок</a:t>
            </a:r>
            <a:r>
              <a:rPr lang="en-US" sz="4800" b="1" dirty="0" smtClean="0"/>
              <a:t>:</a:t>
            </a:r>
            <a:endParaRPr lang="ru-RU" sz="48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sz="2000" b="1" dirty="0" smtClean="0"/>
              <a:t>1. В </a:t>
            </a:r>
            <a:r>
              <a:rPr lang="ru-RU" sz="2000" b="1" dirty="0" err="1" smtClean="0"/>
              <a:t>якій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послідовності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розташовуються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етапи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процесу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прийняття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А)</a:t>
            </a:r>
            <a:r>
              <a:rPr lang="ru-RU" sz="2000" dirty="0" err="1" smtClean="0"/>
              <a:t>діагноз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виявлення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формулювання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критеріїв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оцінювання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зворотний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зв'язок</a:t>
            </a:r>
            <a:r>
              <a:rPr lang="ru-RU" sz="2000" dirty="0" smtClean="0"/>
              <a:t>, </a:t>
            </a:r>
            <a:r>
              <a:rPr lang="ru-RU" sz="2000" dirty="0" err="1" smtClean="0"/>
              <a:t>кінцевий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вибір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Б) </a:t>
            </a:r>
            <a:r>
              <a:rPr lang="ru-RU" sz="2000" dirty="0" err="1" smtClean="0"/>
              <a:t>діагноз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формулювання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критеріїв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оцінювання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виявлення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кінцевий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вибір</a:t>
            </a:r>
            <a:r>
              <a:rPr lang="ru-RU" sz="2000" dirty="0" smtClean="0"/>
              <a:t>, </a:t>
            </a:r>
            <a:r>
              <a:rPr lang="ru-RU" sz="2000" dirty="0" err="1" smtClean="0"/>
              <a:t>зворотний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зв'язок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В)</a:t>
            </a:r>
            <a:r>
              <a:rPr lang="ru-RU" sz="2000" dirty="0" err="1" smtClean="0"/>
              <a:t>діагноз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формулювання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критеріїв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виявлення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зворотний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зв'язок</a:t>
            </a:r>
            <a:r>
              <a:rPr lang="ru-RU" sz="2000" dirty="0" smtClean="0"/>
              <a:t>, </a:t>
            </a:r>
            <a:r>
              <a:rPr lang="ru-RU" sz="2000" dirty="0" err="1" smtClean="0"/>
              <a:t>оцінювання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кінцевий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вибір</a:t>
            </a:r>
            <a:r>
              <a:rPr lang="ru-RU" sz="2000" dirty="0" smtClean="0"/>
              <a:t>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Г)</a:t>
            </a:r>
            <a:r>
              <a:rPr lang="ru-RU" sz="2000" dirty="0" err="1" smtClean="0"/>
              <a:t>виявлення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формулювання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критеріїв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діагноз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оцінювання</a:t>
            </a:r>
            <a:r>
              <a:rPr lang="ru-RU" sz="2000" dirty="0" smtClean="0"/>
              <a:t> альтернатив, </a:t>
            </a:r>
            <a:r>
              <a:rPr lang="ru-RU" sz="2000" dirty="0" err="1" smtClean="0"/>
              <a:t>кінцевий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вибір</a:t>
            </a:r>
            <a:r>
              <a:rPr lang="ru-RU" sz="2000" dirty="0" smtClean="0"/>
              <a:t>, </a:t>
            </a:r>
            <a:r>
              <a:rPr lang="ru-RU" sz="2000" dirty="0" err="1" smtClean="0"/>
              <a:t>зворотний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зв'язок</a:t>
            </a:r>
            <a:r>
              <a:rPr lang="ru-RU" sz="2000" dirty="0" smtClean="0"/>
              <a:t>?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9850" y="642918"/>
            <a:ext cx="214314" cy="7747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186766" cy="6643710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 smtClean="0"/>
              <a:t>2. У </a:t>
            </a:r>
            <a:r>
              <a:rPr lang="ru-RU" sz="2400" b="1" dirty="0" err="1" smtClean="0"/>
              <a:t>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полягає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сутність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поняття</a:t>
            </a:r>
            <a:r>
              <a:rPr lang="ru-RU" sz="2400" b="1" dirty="0" smtClean="0"/>
              <a:t> "</a:t>
            </a:r>
            <a:r>
              <a:rPr lang="ru-RU" sz="2400" b="1" dirty="0" err="1" smtClean="0"/>
              <a:t>фізична</a:t>
            </a:r>
            <a:r>
              <a:rPr lang="ru-RU" sz="2400" b="1" dirty="0" smtClean="0"/>
              <a:t> модель":</a:t>
            </a:r>
          </a:p>
          <a:p>
            <a:r>
              <a:rPr lang="ru-RU" sz="2000" dirty="0" smtClean="0"/>
              <a:t>А)</a:t>
            </a:r>
            <a:r>
              <a:rPr lang="ru-RU" sz="2000" dirty="0" err="1" smtClean="0"/>
              <a:t>символічна</a:t>
            </a:r>
            <a:r>
              <a:rPr lang="ru-RU" sz="2000" dirty="0" smtClean="0"/>
              <a:t> модель;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Б)</a:t>
            </a:r>
            <a:r>
              <a:rPr lang="ru-RU" sz="2000" dirty="0" err="1" smtClean="0"/>
              <a:t>досліджуваний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поводиться як </a:t>
            </a:r>
            <a:r>
              <a:rPr lang="ru-RU" sz="2000" dirty="0" err="1" smtClean="0"/>
              <a:t>реальний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насправді</a:t>
            </a:r>
            <a:r>
              <a:rPr lang="ru-RU" sz="2000" dirty="0" smtClean="0"/>
              <a:t> таким не </a:t>
            </a:r>
            <a:r>
              <a:rPr lang="ru-RU" sz="2000" dirty="0" err="1" smtClean="0"/>
              <a:t>є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В)</a:t>
            </a:r>
            <a:r>
              <a:rPr lang="ru-RU" sz="2000" dirty="0" smtClean="0"/>
              <a:t>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досліджується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зменшеного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опису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об'єкта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Г) </a:t>
            </a:r>
            <a:r>
              <a:rPr lang="ru-RU" sz="2000" dirty="0" err="1" smtClean="0"/>
              <a:t>відповіді</a:t>
            </a:r>
            <a:r>
              <a:rPr lang="ru-RU" sz="2000" dirty="0" smtClean="0"/>
              <a:t> 1), 2) </a:t>
            </a:r>
            <a:r>
              <a:rPr lang="ru-RU" sz="2000" dirty="0" err="1" smtClean="0"/>
              <a:t>і</a:t>
            </a:r>
            <a:r>
              <a:rPr lang="ru-RU" sz="2000" dirty="0" smtClean="0"/>
              <a:t> 3) </a:t>
            </a:r>
            <a:r>
              <a:rPr lang="ru-RU" sz="2000" dirty="0" err="1" smtClean="0"/>
              <a:t>неправильні</a:t>
            </a:r>
            <a:r>
              <a:rPr lang="ru-RU" sz="2000" dirty="0" smtClean="0"/>
              <a:t>?</a:t>
            </a:r>
          </a:p>
          <a:p>
            <a:endParaRPr lang="ru-RU" sz="2000" dirty="0" smtClean="0"/>
          </a:p>
          <a:p>
            <a:r>
              <a:rPr lang="ru-RU" sz="2200" b="1" dirty="0" smtClean="0"/>
              <a:t>3. У </a:t>
            </a:r>
            <a:r>
              <a:rPr lang="ru-RU" sz="2200" b="1" dirty="0" err="1" smtClean="0"/>
              <a:t>чому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полягає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головна</a:t>
            </a:r>
            <a:r>
              <a:rPr lang="ru-RU" sz="2200" b="1" dirty="0" smtClean="0"/>
              <a:t> мета </a:t>
            </a:r>
            <a:r>
              <a:rPr lang="ru-RU" sz="2200" b="1" dirty="0" err="1" smtClean="0"/>
              <a:t>моделі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управління</a:t>
            </a:r>
            <a:r>
              <a:rPr lang="ru-RU" sz="2200" b="1" dirty="0" smtClean="0"/>
              <a:t> запасами: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smtClean="0"/>
              <a:t>А) </a:t>
            </a:r>
            <a:r>
              <a:rPr lang="ru-RU" sz="2000" dirty="0" err="1" smtClean="0"/>
              <a:t>підрахунок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запасів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Б) </a:t>
            </a:r>
            <a:r>
              <a:rPr lang="ru-RU" sz="2000" dirty="0" err="1" smtClean="0"/>
              <a:t>зведення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мінімуму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накопичення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запасів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відображається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певних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витратах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smtClean="0"/>
              <a:t>В) </a:t>
            </a:r>
            <a:r>
              <a:rPr lang="ru-RU" sz="2000" dirty="0" err="1" smtClean="0"/>
              <a:t>збільшення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прибутку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smtClean="0"/>
              <a:t>Г) </a:t>
            </a:r>
            <a:r>
              <a:rPr lang="ru-RU" sz="2000" dirty="0" err="1" smtClean="0"/>
              <a:t>урівноваження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додаткові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канали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обслуговування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втрат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обслуговування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, </a:t>
            </a:r>
            <a:r>
              <a:rPr lang="ru-RU" sz="2000" dirty="0" err="1" smtClean="0"/>
              <a:t>нижчому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оптимальний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88" y="928670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40108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4. </a:t>
            </a:r>
            <a:r>
              <a:rPr lang="ru-RU" sz="2000" b="1" dirty="0" err="1" smtClean="0"/>
              <a:t>Організаційне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 —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А)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керівник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обов'язки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Б)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керівник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В)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, </a:t>
            </a:r>
            <a:r>
              <a:rPr lang="ru-RU" sz="1800" dirty="0" err="1" smtClean="0"/>
              <a:t>зроблений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відчуття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керівника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Г) </a:t>
            </a:r>
            <a:r>
              <a:rPr lang="ru-RU" sz="1800" dirty="0" err="1" smtClean="0"/>
              <a:t>послідовність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кроків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дій</a:t>
            </a:r>
            <a:r>
              <a:rPr lang="ru-RU" sz="1800" dirty="0" smtClean="0"/>
              <a:t>, у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керівник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посади.</a:t>
            </a:r>
          </a:p>
          <a:p>
            <a:endParaRPr lang="ru-RU" sz="1800" dirty="0" smtClean="0"/>
          </a:p>
          <a:p>
            <a:r>
              <a:rPr lang="ru-RU" sz="2000" b="1" dirty="0" smtClean="0"/>
              <a:t>5. Яке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результатом </a:t>
            </a:r>
            <a:r>
              <a:rPr lang="ru-RU" sz="2000" b="1" dirty="0" err="1" smtClean="0"/>
              <a:t>реалізації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певної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послідовності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кроків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або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дій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подібних</a:t>
            </a:r>
            <a:r>
              <a:rPr lang="ru-RU" sz="2000" b="1" dirty="0" smtClean="0"/>
              <a:t> до тих,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застосовуються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процесі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вирішення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математичного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рівняння</a:t>
            </a:r>
            <a:r>
              <a:rPr lang="ru-RU" sz="2000" b="1" dirty="0" smtClean="0"/>
              <a:t>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1900" dirty="0" smtClean="0"/>
              <a:t>А) </a:t>
            </a:r>
            <a:r>
              <a:rPr lang="ru-RU" sz="1900" dirty="0" err="1" smtClean="0"/>
              <a:t>рішення</a:t>
            </a:r>
            <a:r>
              <a:rPr lang="ru-RU" sz="1900" dirty="0" smtClean="0"/>
              <a:t>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ґрунтується</a:t>
            </a:r>
            <a:r>
              <a:rPr lang="ru-RU" sz="1900" dirty="0" smtClean="0"/>
              <a:t> на </a:t>
            </a:r>
            <a:r>
              <a:rPr lang="ru-RU" sz="1900" dirty="0" err="1" smtClean="0"/>
              <a:t>міркуваннях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Б) </a:t>
            </a:r>
            <a:r>
              <a:rPr lang="ru-RU" sz="1900" dirty="0" err="1" smtClean="0"/>
              <a:t>інтуїтивне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В) </a:t>
            </a:r>
            <a:r>
              <a:rPr lang="ru-RU" sz="1900" dirty="0" err="1" smtClean="0"/>
              <a:t>запрограмоване</a:t>
            </a:r>
            <a:r>
              <a:rPr lang="ru-RU" sz="1900" dirty="0" smtClean="0"/>
              <a:t>;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r>
              <a:rPr lang="ru-RU" sz="1900" dirty="0" smtClean="0"/>
              <a:t>Г) </a:t>
            </a:r>
            <a:r>
              <a:rPr lang="ru-RU" sz="1900" dirty="0" err="1" smtClean="0"/>
              <a:t>організаційне</a:t>
            </a:r>
            <a:r>
              <a:rPr lang="ru-RU" sz="19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144164" y="1785926"/>
            <a:ext cx="642942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6. </a:t>
            </a:r>
            <a:r>
              <a:rPr lang="ru-RU" sz="2000" b="1" dirty="0" err="1" smtClean="0"/>
              <a:t>Який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методів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найтиповіший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кількісного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прогнозування</a:t>
            </a:r>
            <a:r>
              <a:rPr lang="ru-RU" sz="2000" b="1" dirty="0" smtClean="0"/>
              <a:t>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А) </a:t>
            </a:r>
            <a:r>
              <a:rPr lang="ru-RU" sz="1800" dirty="0" err="1" smtClean="0"/>
              <a:t>причинно-наслідкове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моделювання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Б) </a:t>
            </a:r>
            <a:r>
              <a:rPr lang="ru-RU" sz="1800" dirty="0" err="1" smtClean="0"/>
              <a:t>соціальне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прогнозування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В) </a:t>
            </a:r>
            <a:r>
              <a:rPr lang="ru-RU" sz="1800" dirty="0" err="1" smtClean="0"/>
              <a:t>економічні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прогнози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Г) </a:t>
            </a:r>
            <a:r>
              <a:rPr lang="ru-RU" sz="1800" dirty="0" err="1" smtClean="0"/>
              <a:t>прогнози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конкуренції</a:t>
            </a:r>
            <a:r>
              <a:rPr lang="ru-RU" sz="1800" dirty="0" smtClean="0"/>
              <a:t>?</a:t>
            </a:r>
          </a:p>
          <a:p>
            <a:endParaRPr lang="ru-RU" sz="1800" dirty="0" smtClean="0"/>
          </a:p>
          <a:p>
            <a:r>
              <a:rPr lang="ru-RU" sz="2400" b="1" dirty="0" smtClean="0"/>
              <a:t>7. У </a:t>
            </a:r>
            <a:r>
              <a:rPr lang="ru-RU" sz="2400" b="1" dirty="0" err="1" smtClean="0"/>
              <a:t>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полягає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сутність</a:t>
            </a:r>
            <a:r>
              <a:rPr lang="ru-RU" sz="2400" b="1" dirty="0" smtClean="0"/>
              <a:t> методу </a:t>
            </a:r>
            <a:r>
              <a:rPr lang="ru-RU" sz="2400" b="1" dirty="0" err="1" smtClean="0"/>
              <a:t>експертних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оцінок</a:t>
            </a:r>
            <a:r>
              <a:rPr lang="ru-RU" sz="2400" b="1" dirty="0" smtClean="0"/>
              <a:t>: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r>
              <a:rPr lang="ru-RU" sz="2100" dirty="0" smtClean="0"/>
              <a:t>А) прогноз </a:t>
            </a:r>
            <a:r>
              <a:rPr lang="ru-RU" sz="2100" dirty="0" err="1" smtClean="0"/>
              <a:t>групи</a:t>
            </a:r>
            <a:r>
              <a:rPr lang="ru-RU" sz="2100" dirty="0" smtClean="0"/>
              <a:t> </a:t>
            </a:r>
            <a:r>
              <a:rPr lang="ru-RU" sz="2100" dirty="0" err="1" smtClean="0"/>
              <a:t>експертів</a:t>
            </a:r>
            <a:r>
              <a:rPr lang="ru-RU" sz="2100" dirty="0" smtClean="0"/>
              <a:t>, </a:t>
            </a:r>
            <a:r>
              <a:rPr lang="ru-RU" sz="2100" dirty="0" err="1" smtClean="0"/>
              <a:t>що</a:t>
            </a:r>
            <a:r>
              <a:rPr lang="ru-RU" sz="2100" dirty="0" smtClean="0"/>
              <a:t> </a:t>
            </a:r>
            <a:r>
              <a:rPr lang="ru-RU" sz="2100" dirty="0" err="1" smtClean="0"/>
              <a:t>ґрунтується</a:t>
            </a:r>
            <a:r>
              <a:rPr lang="ru-RU" sz="2100" dirty="0" smtClean="0"/>
              <a:t> на результатах </a:t>
            </a:r>
            <a:r>
              <a:rPr lang="ru-RU" sz="2100" dirty="0" err="1" smtClean="0"/>
              <a:t>опитування</a:t>
            </a:r>
            <a:r>
              <a:rPr lang="ru-RU" sz="2100" dirty="0" smtClean="0"/>
              <a:t> </a:t>
            </a:r>
            <a:r>
              <a:rPr lang="ru-RU" sz="2100" dirty="0" err="1" smtClean="0"/>
              <a:t>клієнтів</a:t>
            </a:r>
            <a:r>
              <a:rPr lang="ru-RU" sz="2100" dirty="0" smtClean="0"/>
              <a:t> </a:t>
            </a:r>
            <a:r>
              <a:rPr lang="ru-RU" sz="2100" dirty="0" err="1" smtClean="0"/>
              <a:t>організації</a:t>
            </a:r>
            <a:r>
              <a:rPr lang="ru-RU" sz="2100" dirty="0" smtClean="0"/>
              <a:t>;</a:t>
            </a:r>
          </a:p>
          <a:p>
            <a:pPr>
              <a:buNone/>
            </a:pPr>
            <a:r>
              <a:rPr lang="ru-RU" sz="2100" dirty="0" smtClean="0"/>
              <a:t> </a:t>
            </a:r>
          </a:p>
          <a:p>
            <a:r>
              <a:rPr lang="ru-RU" sz="2100" dirty="0" smtClean="0">
                <a:solidFill>
                  <a:srgbClr val="FF0000"/>
                </a:solidFill>
              </a:rPr>
              <a:t>Б) </a:t>
            </a:r>
            <a:r>
              <a:rPr lang="ru-RU" sz="2100" dirty="0" smtClean="0"/>
              <a:t>метод </a:t>
            </a:r>
            <a:r>
              <a:rPr lang="ru-RU" sz="2100" dirty="0" err="1" smtClean="0"/>
              <a:t>прогнозування</a:t>
            </a:r>
            <a:r>
              <a:rPr lang="ru-RU" sz="2100" dirty="0" smtClean="0"/>
              <a:t>, </a:t>
            </a:r>
            <a:r>
              <a:rPr lang="ru-RU" sz="2100" dirty="0" err="1" smtClean="0"/>
              <a:t>сутність</a:t>
            </a:r>
            <a:r>
              <a:rPr lang="ru-RU" sz="2100" dirty="0" smtClean="0"/>
              <a:t> </a:t>
            </a:r>
            <a:r>
              <a:rPr lang="ru-RU" sz="2100" dirty="0" err="1" smtClean="0"/>
              <a:t>якого</a:t>
            </a:r>
            <a:r>
              <a:rPr lang="ru-RU" sz="2100" dirty="0" smtClean="0"/>
              <a:t> </a:t>
            </a:r>
            <a:r>
              <a:rPr lang="ru-RU" sz="2100" dirty="0" err="1" smtClean="0"/>
              <a:t>полягає</a:t>
            </a:r>
            <a:r>
              <a:rPr lang="ru-RU" sz="2100" dirty="0" smtClean="0"/>
              <a:t> в </a:t>
            </a:r>
            <a:r>
              <a:rPr lang="ru-RU" sz="2100" dirty="0" err="1" smtClean="0"/>
              <a:t>досягненні</a:t>
            </a:r>
            <a:r>
              <a:rPr lang="ru-RU" sz="2100" dirty="0" smtClean="0"/>
              <a:t> </a:t>
            </a:r>
            <a:r>
              <a:rPr lang="ru-RU" sz="2100" dirty="0" err="1" smtClean="0"/>
              <a:t>згоди</a:t>
            </a:r>
            <a:r>
              <a:rPr lang="ru-RU" sz="2100" dirty="0" smtClean="0"/>
              <a:t> </a:t>
            </a:r>
            <a:r>
              <a:rPr lang="ru-RU" sz="2100" dirty="0" err="1" smtClean="0"/>
              <a:t>між</a:t>
            </a:r>
            <a:r>
              <a:rPr lang="ru-RU" sz="2100" dirty="0" smtClean="0"/>
              <a:t> </a:t>
            </a:r>
            <a:r>
              <a:rPr lang="ru-RU" sz="2100" dirty="0" err="1" smtClean="0"/>
              <a:t>експертами</a:t>
            </a:r>
            <a:r>
              <a:rPr lang="ru-RU" sz="2100" dirty="0" smtClean="0"/>
              <a:t> </a:t>
            </a:r>
            <a:r>
              <a:rPr lang="ru-RU" sz="2100" dirty="0" err="1" smtClean="0"/>
              <a:t>в</a:t>
            </a:r>
            <a:r>
              <a:rPr lang="ru-RU" sz="2100" dirty="0" smtClean="0"/>
              <a:t> </a:t>
            </a:r>
            <a:r>
              <a:rPr lang="ru-RU" sz="2100" dirty="0" err="1" smtClean="0"/>
              <a:t>ревалентних</a:t>
            </a:r>
            <a:r>
              <a:rPr lang="ru-RU" sz="2100" dirty="0" smtClean="0"/>
              <a:t> сферах;</a:t>
            </a:r>
          </a:p>
          <a:p>
            <a:pPr>
              <a:buNone/>
            </a:pPr>
            <a:r>
              <a:rPr lang="ru-RU" sz="2100" dirty="0" smtClean="0"/>
              <a:t> </a:t>
            </a:r>
          </a:p>
          <a:p>
            <a:r>
              <a:rPr lang="ru-RU" sz="2100" dirty="0" smtClean="0"/>
              <a:t>В) процедура, </a:t>
            </a:r>
            <a:r>
              <a:rPr lang="ru-RU" sz="2100" dirty="0" err="1" smtClean="0"/>
              <a:t>що</a:t>
            </a:r>
            <a:r>
              <a:rPr lang="ru-RU" sz="2100" dirty="0" smtClean="0"/>
              <a:t> </a:t>
            </a:r>
            <a:r>
              <a:rPr lang="ru-RU" sz="2100" dirty="0" err="1" smtClean="0"/>
              <a:t>дає</a:t>
            </a:r>
            <a:r>
              <a:rPr lang="ru-RU" sz="2100" dirty="0" smtClean="0"/>
              <a:t> </a:t>
            </a:r>
            <a:r>
              <a:rPr lang="ru-RU" sz="2100" dirty="0" err="1" smtClean="0"/>
              <a:t>змогу</a:t>
            </a:r>
            <a:r>
              <a:rPr lang="ru-RU" sz="2100" dirty="0" smtClean="0"/>
              <a:t> </a:t>
            </a:r>
            <a:r>
              <a:rPr lang="ru-RU" sz="2100" dirty="0" err="1" smtClean="0"/>
              <a:t>групі</a:t>
            </a:r>
            <a:r>
              <a:rPr lang="ru-RU" sz="2100" dirty="0" smtClean="0"/>
              <a:t> </a:t>
            </a:r>
            <a:r>
              <a:rPr lang="ru-RU" sz="2100" dirty="0" err="1" smtClean="0"/>
              <a:t>експертів</a:t>
            </a:r>
            <a:r>
              <a:rPr lang="ru-RU" sz="2100" dirty="0" smtClean="0"/>
              <a:t> </a:t>
            </a:r>
            <a:r>
              <a:rPr lang="ru-RU" sz="2100" dirty="0" err="1" smtClean="0"/>
              <a:t>досягати</a:t>
            </a:r>
            <a:r>
              <a:rPr lang="ru-RU" sz="2100" dirty="0" smtClean="0"/>
              <a:t> </a:t>
            </a:r>
            <a:r>
              <a:rPr lang="ru-RU" sz="2100" dirty="0" err="1" smtClean="0"/>
              <a:t>згоди</a:t>
            </a:r>
            <a:r>
              <a:rPr lang="ru-RU" sz="2100" dirty="0" smtClean="0"/>
              <a:t>;</a:t>
            </a:r>
          </a:p>
          <a:p>
            <a:pPr>
              <a:buNone/>
            </a:pPr>
            <a:r>
              <a:rPr lang="ru-RU" sz="2100" dirty="0" smtClean="0"/>
              <a:t> </a:t>
            </a:r>
          </a:p>
          <a:p>
            <a:r>
              <a:rPr lang="ru-RU" sz="2100" dirty="0" smtClean="0"/>
              <a:t>Г) </a:t>
            </a:r>
            <a:r>
              <a:rPr lang="ru-RU" sz="2100" dirty="0" err="1" smtClean="0"/>
              <a:t>відповіді</a:t>
            </a:r>
            <a:r>
              <a:rPr lang="ru-RU" sz="2100" dirty="0" smtClean="0"/>
              <a:t> 2), 3) </a:t>
            </a:r>
            <a:r>
              <a:rPr lang="ru-RU" sz="2100" dirty="0" err="1" smtClean="0"/>
              <a:t>правильні</a:t>
            </a:r>
            <a:r>
              <a:rPr lang="ru-RU" sz="21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929850" y="1417638"/>
            <a:ext cx="2000264" cy="4397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/>
          <a:lstStyle/>
          <a:p>
            <a:r>
              <a:rPr lang="ru-RU" sz="2000" b="1" dirty="0" smtClean="0"/>
              <a:t>8. Яка роль </a:t>
            </a:r>
            <a:r>
              <a:rPr lang="ru-RU" sz="2000" b="1" dirty="0" err="1" smtClean="0"/>
              <a:t>керівника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належить</a:t>
            </a:r>
            <a:r>
              <a:rPr lang="ru-RU" sz="2000" b="1" dirty="0" smtClean="0"/>
              <a:t> до тих </a:t>
            </a:r>
            <a:r>
              <a:rPr lang="ru-RU" sz="2000" b="1" dirty="0" err="1" smtClean="0"/>
              <a:t>чотирьох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які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виокремив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Мінцберг</a:t>
            </a:r>
            <a:r>
              <a:rPr lang="ru-RU" sz="2000" b="1" dirty="0" smtClean="0"/>
              <a:t>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А) </a:t>
            </a:r>
            <a:r>
              <a:rPr lang="ru-RU" sz="1800" dirty="0" err="1" smtClean="0"/>
              <a:t>спеціаліст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персоналом;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Б) </a:t>
            </a:r>
            <a:r>
              <a:rPr lang="ru-RU" sz="1800" dirty="0" err="1" smtClean="0"/>
              <a:t>спеціаліст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виправлення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порушень</a:t>
            </a:r>
            <a:r>
              <a:rPr lang="ru-RU" sz="1800" dirty="0" smtClean="0"/>
              <a:t> у </a:t>
            </a:r>
            <a:r>
              <a:rPr lang="ru-RU" sz="1800" dirty="0" err="1" smtClean="0"/>
              <a:t>роботі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В) </a:t>
            </a:r>
            <a:r>
              <a:rPr lang="ru-RU" sz="1800" dirty="0" err="1" smtClean="0"/>
              <a:t>розподілювач</a:t>
            </a:r>
            <a:r>
              <a:rPr lang="ru-RU" sz="1800" dirty="0" smtClean="0"/>
              <a:t> </a:t>
            </a:r>
            <a:r>
              <a:rPr lang="ru-RU" sz="1800" dirty="0" err="1" smtClean="0"/>
              <a:t>ресурсів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Г) </a:t>
            </a:r>
            <a:r>
              <a:rPr lang="ru-RU" sz="1800" dirty="0" err="1" smtClean="0"/>
              <a:t>підприємець</a:t>
            </a:r>
            <a:r>
              <a:rPr lang="ru-RU" sz="1800" dirty="0" smtClean="0"/>
              <a:t>?</a:t>
            </a:r>
          </a:p>
          <a:p>
            <a:r>
              <a:rPr lang="ru-RU" sz="2000" b="1" dirty="0" smtClean="0"/>
              <a:t>9. У </a:t>
            </a:r>
            <a:r>
              <a:rPr lang="ru-RU" sz="2000" b="1" dirty="0" err="1" smtClean="0"/>
              <a:t>чому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полягає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сутність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терміна</a:t>
            </a:r>
            <a:r>
              <a:rPr lang="ru-RU" sz="2000" b="1" dirty="0" smtClean="0"/>
              <a:t> "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":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А)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 </a:t>
            </a:r>
            <a:r>
              <a:rPr lang="ru-RU" sz="1800" dirty="0" err="1" smtClean="0"/>
              <a:t>альтернативи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Б)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напряму</a:t>
            </a:r>
            <a:r>
              <a:rPr lang="ru-RU" sz="1800" dirty="0" smtClean="0"/>
              <a:t> </a:t>
            </a:r>
            <a:r>
              <a:rPr lang="ru-RU" sz="1800" dirty="0" err="1" smtClean="0"/>
              <a:t>дій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В)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, </a:t>
            </a:r>
            <a:r>
              <a:rPr lang="ru-RU" sz="1800" dirty="0" err="1" smtClean="0"/>
              <a:t>заснований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емпіричному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досвіді</a:t>
            </a:r>
            <a:r>
              <a:rPr lang="ru-RU" sz="1800" dirty="0" smtClean="0"/>
              <a:t>;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Г) </a:t>
            </a:r>
            <a:r>
              <a:rPr lang="ru-RU" sz="1800" dirty="0" err="1" smtClean="0"/>
              <a:t>вибір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зроблений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навмання</a:t>
            </a:r>
            <a:r>
              <a:rPr lang="ru-RU" sz="18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144296" y="1928802"/>
            <a:ext cx="571504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829576" cy="5411807"/>
          </a:xfrm>
        </p:spPr>
        <p:txBody>
          <a:bodyPr/>
          <a:lstStyle/>
          <a:p>
            <a:r>
              <a:rPr lang="ru-RU" sz="2000" b="1" dirty="0" smtClean="0"/>
              <a:t>10. Проблема —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:</a:t>
            </a:r>
          </a:p>
          <a:p>
            <a:endParaRPr lang="ru-RU" sz="2000" b="1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А)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, коли </a:t>
            </a:r>
            <a:r>
              <a:rPr lang="ru-RU" sz="1800" dirty="0" err="1" smtClean="0"/>
              <a:t>поставлені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недосяжними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Б)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, яку </a:t>
            </a:r>
            <a:r>
              <a:rPr lang="ru-RU" sz="1800" dirty="0" err="1" smtClean="0"/>
              <a:t>неможливо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передбачити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r>
              <a:rPr lang="ru-RU" sz="1800" dirty="0" smtClean="0"/>
              <a:t>В)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у </a:t>
            </a:r>
            <a:r>
              <a:rPr lang="ru-RU" sz="1800" dirty="0" err="1" smtClean="0"/>
              <a:t>зв'язку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середовища</a:t>
            </a:r>
            <a:r>
              <a:rPr lang="ru-RU" sz="1800" dirty="0" smtClean="0"/>
              <a:t>;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Г)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за </a:t>
            </a:r>
            <a:r>
              <a:rPr lang="ru-RU" sz="1800" dirty="0" err="1" smtClean="0"/>
              <a:t>неефективного</a:t>
            </a:r>
            <a:r>
              <a:rPr lang="ru-RU" sz="1800" dirty="0" smtClean="0"/>
              <a:t> менеджменту.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Мої документи\Курс 3\Картинки на презинтацію\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67800">
            <a:off x="4982538" y="4065329"/>
            <a:ext cx="4279016" cy="299148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9572660" y="1428736"/>
            <a:ext cx="45719" cy="3460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14289"/>
            <a:ext cx="7467600" cy="4643471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Рішення</a:t>
            </a:r>
            <a:r>
              <a:rPr lang="ru-RU" sz="2400" dirty="0" smtClean="0"/>
              <a:t>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альтернативи</a:t>
            </a:r>
            <a:r>
              <a:rPr lang="ru-RU" sz="2400" dirty="0" smtClean="0"/>
              <a:t>. До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належать як </a:t>
            </a:r>
            <a:r>
              <a:rPr lang="ru-RU" sz="2400" dirty="0" err="1" smtClean="0"/>
              <a:t>малозначущий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одягу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меню, 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супутника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 В </a:t>
            </a:r>
            <a:r>
              <a:rPr lang="ru-RU" sz="2400" dirty="0" err="1" smtClean="0"/>
              <a:t>управлінні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—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систематизований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житті</a:t>
            </a:r>
            <a:r>
              <a:rPr lang="ru-RU" sz="2400" dirty="0" smtClean="0"/>
              <a:t>. </a:t>
            </a:r>
            <a:r>
              <a:rPr lang="ru-RU" sz="2400" dirty="0" err="1" smtClean="0"/>
              <a:t>Приватний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індивіда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пов'язаних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ним. Менеджер </a:t>
            </a:r>
            <a:r>
              <a:rPr lang="ru-RU" sz="2400" dirty="0" err="1" smtClean="0"/>
              <a:t>обирає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напрям</a:t>
            </a:r>
            <a:r>
              <a:rPr lang="ru-RU" sz="2400" dirty="0" smtClean="0"/>
              <a:t> </a:t>
            </a:r>
            <a:r>
              <a:rPr lang="ru-RU" sz="2400" dirty="0" err="1" smtClean="0"/>
              <a:t>дій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для себе, а </a:t>
            </a:r>
            <a:r>
              <a:rPr lang="ru-RU" sz="2400" dirty="0" err="1" smtClean="0"/>
              <a:t>й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. </a:t>
            </a:r>
            <a:r>
              <a:rPr lang="ru-RU" sz="2400" dirty="0" err="1" smtClean="0"/>
              <a:t>Відповідальність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— </a:t>
            </a:r>
            <a:r>
              <a:rPr lang="ru-RU" sz="2400" dirty="0" err="1" smtClean="0"/>
              <a:t>важкий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моральний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тягар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особливо </a:t>
            </a:r>
            <a:r>
              <a:rPr lang="ru-RU" sz="2400" dirty="0" err="1" smtClean="0"/>
              <a:t>виявляється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вищих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em_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Прийняття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рішень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відображається</a:t>
            </a:r>
            <a:r>
              <a:rPr lang="ru-RU" sz="2400" b="1" dirty="0" smtClean="0">
                <a:solidFill>
                  <a:schemeClr val="bg1"/>
                </a:solidFill>
              </a:rPr>
              <a:t> на </a:t>
            </a:r>
            <a:r>
              <a:rPr lang="ru-RU" sz="2400" b="1" dirty="0" err="1" smtClean="0">
                <a:solidFill>
                  <a:schemeClr val="bg1"/>
                </a:solidFill>
              </a:rPr>
              <a:t>всіх</a:t>
            </a:r>
            <a:r>
              <a:rPr lang="ru-RU" sz="2400" b="1" dirty="0" smtClean="0">
                <a:solidFill>
                  <a:schemeClr val="bg1"/>
                </a:solidFill>
              </a:rPr>
              <a:t> аспектах </a:t>
            </a:r>
            <a:r>
              <a:rPr lang="ru-RU" sz="2400" b="1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err="1" smtClean="0">
                <a:solidFill>
                  <a:schemeClr val="bg1"/>
                </a:solidFill>
              </a:rPr>
              <a:t>Це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є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частиною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щоденної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роботи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керівника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V="1">
            <a:off x="10144164" y="5643576"/>
            <a:ext cx="71438" cy="52830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ї документи\Курс 3\Картинки на презинтацію\1178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785926"/>
            <a:ext cx="8714936" cy="507207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 </a:t>
            </a:r>
            <a:r>
              <a:rPr lang="ru-RU" sz="2400" dirty="0" err="1" smtClean="0"/>
              <a:t>Якими</a:t>
            </a:r>
            <a:r>
              <a:rPr lang="ru-RU" sz="2400" dirty="0" smtClean="0"/>
              <a:t> мають бути наші </a:t>
            </a:r>
            <a:r>
              <a:rPr lang="ru-RU" sz="2400" dirty="0" err="1" smtClean="0"/>
              <a:t>цілі</a:t>
            </a:r>
            <a:r>
              <a:rPr lang="ru-RU" sz="2400" dirty="0" smtClean="0"/>
              <a:t> 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uk-UA" sz="2400" dirty="0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потребу </a:t>
            </a:r>
            <a:r>
              <a:rPr lang="ru-RU" sz="2400" dirty="0" err="1" smtClean="0"/>
              <a:t>підлеглі</a:t>
            </a:r>
            <a:r>
              <a:rPr lang="ru-RU" sz="2400" dirty="0" smtClean="0"/>
              <a:t> 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uk-UA" sz="2400" dirty="0" smtClean="0"/>
              <a:t>Я</a:t>
            </a:r>
            <a:r>
              <a:rPr lang="ru-RU" sz="2400" dirty="0" smtClean="0"/>
              <a:t>к структурувати роботу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uk-UA" sz="2400" dirty="0" smtClean="0"/>
              <a:t>Я</a:t>
            </a:r>
            <a:r>
              <a:rPr lang="ru-RU" sz="2400" dirty="0" smtClean="0"/>
              <a:t>к визначити й оцінити результати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uk-UA" sz="2400" dirty="0" smtClean="0"/>
              <a:t>Щ</a:t>
            </a:r>
            <a:r>
              <a:rPr lang="ru-RU" sz="2400" dirty="0" smtClean="0"/>
              <a:t>о можна зробити для підвищення рівня задоволеності працею та продуктивності підлеглих?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0"/>
            <a:ext cx="6480048" cy="164305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err="1" smtClean="0"/>
              <a:t>Кожна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управлінська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функція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пов'язана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декількома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загальними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життєво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важливими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рішеннями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потребують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запровадження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життя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Наприклад</a:t>
            </a:r>
            <a:r>
              <a:rPr lang="ru-RU" b="1" dirty="0" smtClean="0"/>
              <a:t>: </a:t>
            </a:r>
            <a:endParaRPr lang="ru-RU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072362" cy="6858000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solidFill>
                  <a:srgbClr val="FF0000"/>
                </a:solidFill>
              </a:rPr>
              <a:t>Організаційне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рішення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chemeClr val="bg1"/>
                </a:solidFill>
              </a:rPr>
              <a:t>— </a:t>
            </a:r>
            <a:r>
              <a:rPr lang="ru-RU" sz="3100" b="1" dirty="0" err="1" smtClean="0">
                <a:solidFill>
                  <a:schemeClr val="bg1"/>
                </a:solidFill>
              </a:rPr>
              <a:t>вибір</a:t>
            </a:r>
            <a:r>
              <a:rPr lang="ru-RU" sz="3100" b="1" dirty="0" smtClean="0">
                <a:solidFill>
                  <a:schemeClr val="bg1"/>
                </a:solidFill>
              </a:rPr>
              <a:t>, </a:t>
            </a:r>
            <a:r>
              <a:rPr lang="ru-RU" sz="3100" b="1" dirty="0" err="1" smtClean="0">
                <a:solidFill>
                  <a:schemeClr val="bg1"/>
                </a:solidFill>
              </a:rPr>
              <a:t>який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має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зробити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керівник</a:t>
            </a:r>
            <a:r>
              <a:rPr lang="ru-RU" sz="3100" b="1" dirty="0" smtClean="0">
                <a:solidFill>
                  <a:schemeClr val="bg1"/>
                </a:solidFill>
              </a:rPr>
              <a:t>, </a:t>
            </a:r>
            <a:r>
              <a:rPr lang="ru-RU" sz="3100" b="1" dirty="0" err="1" smtClean="0">
                <a:solidFill>
                  <a:schemeClr val="bg1"/>
                </a:solidFill>
              </a:rPr>
              <a:t>щоб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виконати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обов'язки</a:t>
            </a:r>
            <a:r>
              <a:rPr lang="ru-RU" sz="3100" b="1" dirty="0" smtClean="0">
                <a:solidFill>
                  <a:schemeClr val="bg1"/>
                </a:solidFill>
              </a:rPr>
              <a:t>, </a:t>
            </a:r>
            <a:r>
              <a:rPr lang="ru-RU" sz="3100" b="1" dirty="0" err="1" smtClean="0">
                <a:solidFill>
                  <a:schemeClr val="bg1"/>
                </a:solidFill>
              </a:rPr>
              <a:t>покладені</a:t>
            </a:r>
            <a:r>
              <a:rPr lang="ru-RU" sz="3100" b="1" dirty="0" smtClean="0">
                <a:solidFill>
                  <a:schemeClr val="bg1"/>
                </a:solidFill>
              </a:rPr>
              <a:t> на </a:t>
            </a:r>
            <a:r>
              <a:rPr lang="ru-RU" sz="3100" b="1" dirty="0" err="1" smtClean="0">
                <a:solidFill>
                  <a:schemeClr val="bg1"/>
                </a:solidFill>
              </a:rPr>
              <a:t>нього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відповідно</a:t>
            </a:r>
            <a:r>
              <a:rPr lang="ru-RU" sz="3100" b="1" dirty="0" smtClean="0">
                <a:solidFill>
                  <a:schemeClr val="bg1"/>
                </a:solidFill>
              </a:rPr>
              <a:t> до посади. Мета </a:t>
            </a:r>
            <a:r>
              <a:rPr lang="ru-RU" sz="3100" b="1" dirty="0" err="1" smtClean="0">
                <a:solidFill>
                  <a:schemeClr val="bg1"/>
                </a:solidFill>
              </a:rPr>
              <a:t>організаційного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рішення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полягає</a:t>
            </a:r>
            <a:r>
              <a:rPr lang="ru-RU" sz="3100" b="1" dirty="0" smtClean="0">
                <a:solidFill>
                  <a:schemeClr val="bg1"/>
                </a:solidFill>
              </a:rPr>
              <a:t> в </a:t>
            </a:r>
            <a:r>
              <a:rPr lang="ru-RU" sz="3100" b="1" dirty="0" err="1" smtClean="0">
                <a:solidFill>
                  <a:schemeClr val="bg1"/>
                </a:solidFill>
              </a:rPr>
              <a:t>забезпеченні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руху</a:t>
            </a:r>
            <a:r>
              <a:rPr lang="ru-RU" sz="3100" b="1" dirty="0" smtClean="0">
                <a:solidFill>
                  <a:schemeClr val="bg1"/>
                </a:solidFill>
              </a:rPr>
              <a:t> до </a:t>
            </a:r>
            <a:r>
              <a:rPr lang="ru-RU" sz="3100" b="1" dirty="0" err="1" smtClean="0">
                <a:solidFill>
                  <a:schemeClr val="bg1"/>
                </a:solidFill>
              </a:rPr>
              <a:t>виконання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завдань</a:t>
            </a:r>
            <a:r>
              <a:rPr lang="ru-RU" sz="3100" b="1" dirty="0" smtClean="0">
                <a:solidFill>
                  <a:schemeClr val="bg1"/>
                </a:solidFill>
              </a:rPr>
              <a:t>, </a:t>
            </a:r>
            <a:r>
              <a:rPr lang="ru-RU" sz="3100" b="1" dirty="0" err="1" smtClean="0">
                <a:solidFill>
                  <a:schemeClr val="bg1"/>
                </a:solidFill>
              </a:rPr>
              <a:t>поставлених</a:t>
            </a:r>
            <a:r>
              <a:rPr lang="ru-RU" sz="3100" b="1" dirty="0" smtClean="0">
                <a:solidFill>
                  <a:schemeClr val="bg1"/>
                </a:solidFill>
              </a:rPr>
              <a:t> перед </a:t>
            </a:r>
            <a:r>
              <a:rPr lang="ru-RU" sz="3100" b="1" dirty="0" err="1" smtClean="0">
                <a:solidFill>
                  <a:schemeClr val="bg1"/>
                </a:solidFill>
              </a:rPr>
              <a:t>організацією</a:t>
            </a:r>
            <a:r>
              <a:rPr lang="ru-RU" sz="3100" b="1" dirty="0" smtClean="0">
                <a:solidFill>
                  <a:schemeClr val="bg1"/>
                </a:solidFill>
              </a:rPr>
              <a:t>. Тому </a:t>
            </a:r>
            <a:r>
              <a:rPr lang="ru-RU" sz="3100" b="1" dirty="0" err="1" smtClean="0">
                <a:solidFill>
                  <a:schemeClr val="bg1"/>
                </a:solidFill>
              </a:rPr>
              <a:t>найефективнішим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організаційним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рішенням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вважатиметься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вибір</a:t>
            </a:r>
            <a:r>
              <a:rPr lang="ru-RU" sz="3100" b="1" dirty="0" smtClean="0">
                <a:solidFill>
                  <a:schemeClr val="bg1"/>
                </a:solidFill>
              </a:rPr>
              <a:t>, </a:t>
            </a:r>
            <a:r>
              <a:rPr lang="ru-RU" sz="3100" b="1" dirty="0" err="1" smtClean="0">
                <a:solidFill>
                  <a:schemeClr val="bg1"/>
                </a:solidFill>
              </a:rPr>
              <a:t>що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насправді</a:t>
            </a:r>
            <a:r>
              <a:rPr lang="ru-RU" sz="3100" b="1" dirty="0" smtClean="0">
                <a:solidFill>
                  <a:schemeClr val="bg1"/>
                </a:solidFill>
              </a:rPr>
              <a:t> буде </a:t>
            </a:r>
            <a:r>
              <a:rPr lang="ru-RU" sz="3100" b="1" dirty="0" err="1" smtClean="0">
                <a:solidFill>
                  <a:schemeClr val="bg1"/>
                </a:solidFill>
              </a:rPr>
              <a:t>реалізований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і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внаслідок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якого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зроблять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найбільший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внесок</a:t>
            </a:r>
            <a:r>
              <a:rPr lang="ru-RU" sz="3100" b="1" dirty="0" smtClean="0">
                <a:solidFill>
                  <a:schemeClr val="bg1"/>
                </a:solidFill>
              </a:rPr>
              <a:t> у </a:t>
            </a:r>
            <a:r>
              <a:rPr lang="ru-RU" sz="3100" b="1" dirty="0" err="1" smtClean="0">
                <a:solidFill>
                  <a:schemeClr val="bg1"/>
                </a:solidFill>
              </a:rPr>
              <a:t>досягнення</a:t>
            </a:r>
            <a:r>
              <a:rPr lang="ru-RU" sz="3100" b="1" dirty="0" smtClean="0">
                <a:solidFill>
                  <a:schemeClr val="bg1"/>
                </a:solidFill>
              </a:rPr>
              <a:t> </a:t>
            </a:r>
            <a:r>
              <a:rPr lang="ru-RU" sz="3100" b="1" dirty="0" err="1" smtClean="0">
                <a:solidFill>
                  <a:schemeClr val="bg1"/>
                </a:solidFill>
              </a:rPr>
              <a:t>кінцевої</a:t>
            </a:r>
            <a:r>
              <a:rPr lang="ru-RU" sz="3100" b="1" dirty="0" smtClean="0">
                <a:solidFill>
                  <a:schemeClr val="bg1"/>
                </a:solidFill>
              </a:rPr>
              <a:t> мети.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9858411" y="5429264"/>
            <a:ext cx="642941" cy="69689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/>
              <a:t>Організаційні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рішення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класифікують</a:t>
            </a:r>
            <a:r>
              <a:rPr lang="ru-RU" sz="2800" b="1" dirty="0" smtClean="0"/>
              <a:t> на </a:t>
            </a:r>
            <a:r>
              <a:rPr lang="ru-RU" sz="3200" b="1" dirty="0" err="1" smtClean="0">
                <a:solidFill>
                  <a:srgbClr val="FF0000"/>
                </a:solidFill>
              </a:rPr>
              <a:t>запрограмовані</a:t>
            </a:r>
            <a:r>
              <a:rPr lang="ru-RU" sz="2800" b="1" dirty="0" smtClean="0"/>
              <a:t> та </a:t>
            </a:r>
            <a:r>
              <a:rPr lang="ru-RU" sz="3200" b="1" dirty="0" err="1" smtClean="0">
                <a:solidFill>
                  <a:srgbClr val="FF0000"/>
                </a:solidFill>
              </a:rPr>
              <a:t>незапрограмовані</a:t>
            </a:r>
            <a:r>
              <a:rPr lang="ru-RU" sz="28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288" y="6286520"/>
            <a:ext cx="571504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H="1" flipV="1">
            <a:off x="10287040" y="6072207"/>
            <a:ext cx="142876" cy="20667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500174"/>
            <a:ext cx="4572000" cy="5357826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Запрограмовані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 </a:t>
            </a:r>
            <a:r>
              <a:rPr lang="ru-RU" sz="2000" dirty="0" smtClean="0"/>
              <a:t>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результат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послідовності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дій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подібних</a:t>
            </a:r>
            <a:r>
              <a:rPr lang="ru-RU" sz="2000" dirty="0" smtClean="0"/>
              <a:t> до тих,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розв'язання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математичного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рівняння</a:t>
            </a:r>
            <a:r>
              <a:rPr lang="ru-RU" sz="2000" dirty="0" smtClean="0"/>
              <a:t>. Як правило,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можливих</a:t>
            </a:r>
            <a:r>
              <a:rPr lang="ru-RU" sz="2000" dirty="0" smtClean="0"/>
              <a:t> альтернатив </a:t>
            </a:r>
            <a:r>
              <a:rPr lang="ru-RU" sz="2000" dirty="0" err="1" smtClean="0"/>
              <a:t>обмежена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у межах </a:t>
            </a:r>
            <a:r>
              <a:rPr lang="ru-RU" sz="2000" dirty="0" err="1" smtClean="0"/>
              <a:t>напрямів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запропонованих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організацією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Програмування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допоміжним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засобом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прийнятті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Потреба в </a:t>
            </a:r>
            <a:r>
              <a:rPr lang="ru-RU" b="1" dirty="0" err="1" smtClean="0"/>
              <a:t>незапрограмованих</a:t>
            </a:r>
            <a:r>
              <a:rPr lang="ru-RU" b="1" dirty="0" smtClean="0"/>
              <a:t> </a:t>
            </a:r>
            <a:r>
              <a:rPr lang="ru-RU" b="1" dirty="0" err="1" smtClean="0"/>
              <a:t>рішеннях</a:t>
            </a:r>
            <a:r>
              <a:rPr lang="ru-RU" b="1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, </a:t>
            </a:r>
            <a:r>
              <a:rPr lang="ru-RU" dirty="0" err="1" smtClean="0"/>
              <a:t>внутрішньо</a:t>
            </a:r>
            <a:r>
              <a:rPr lang="ru-RU" dirty="0" smtClean="0"/>
              <a:t> не </a:t>
            </a:r>
            <a:r>
              <a:rPr lang="ru-RU" dirty="0" err="1" smtClean="0"/>
              <a:t>структурованих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невідомими</a:t>
            </a:r>
            <a:r>
              <a:rPr lang="ru-RU" dirty="0" smtClean="0"/>
              <a:t> факторами </a:t>
            </a:r>
            <a:r>
              <a:rPr lang="ru-RU" dirty="0" err="1" smtClean="0"/>
              <a:t>ситуаціях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попередньо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кроків</a:t>
            </a:r>
            <a:r>
              <a:rPr lang="ru-RU" dirty="0" smtClean="0"/>
              <a:t>,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процедуру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146" name="Picture 2" descr="E:\Мої документи\Курс 3\Картинки на презинтацію\tit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72074"/>
            <a:ext cx="3637692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357322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Інтуїтивне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рішення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— </a:t>
            </a:r>
            <a:r>
              <a:rPr lang="ru-RU" sz="2800" dirty="0" err="1" smtClean="0"/>
              <a:t>вибір</a:t>
            </a:r>
            <a:r>
              <a:rPr lang="ru-RU" sz="2800" dirty="0" smtClean="0"/>
              <a:t>, </a:t>
            </a:r>
            <a:r>
              <a:rPr lang="ru-RU" sz="2800" dirty="0" err="1" smtClean="0"/>
              <a:t>зроблений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відчуття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правильний</a:t>
            </a:r>
            <a:r>
              <a:rPr lang="ru-RU" sz="2800" dirty="0" smtClean="0"/>
              <a:t>. </a:t>
            </a:r>
            <a:r>
              <a:rPr lang="ru-RU" sz="2800" dirty="0" err="1" smtClean="0"/>
              <a:t>Шанси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правильний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вибір</a:t>
            </a:r>
            <a:r>
              <a:rPr lang="ru-RU" sz="2800" dirty="0" smtClean="0"/>
              <a:t>, не </a:t>
            </a:r>
            <a:r>
              <a:rPr lang="ru-RU" sz="2800" dirty="0" err="1" smtClean="0"/>
              <a:t>застосовуючи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логіки</a:t>
            </a:r>
            <a:r>
              <a:rPr lang="ru-RU" sz="2800" dirty="0" smtClean="0"/>
              <a:t>, </a:t>
            </a:r>
            <a:r>
              <a:rPr lang="ru-RU" sz="2800" dirty="0" err="1" smtClean="0"/>
              <a:t>невисокі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229869">
            <a:off x="1150556" y="1973570"/>
            <a:ext cx="6746898" cy="4643768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 flipV="1">
            <a:off x="9644098" y="5000636"/>
            <a:ext cx="928694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428604"/>
            <a:ext cx="8710950" cy="6429396"/>
          </a:xfrm>
        </p:spPr>
        <p:txBody>
          <a:bodyPr>
            <a:noAutofit/>
          </a:bodyPr>
          <a:lstStyle/>
          <a:p>
            <a:pPr algn="l"/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ґрунтується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міркуваннях</a:t>
            </a:r>
            <a:r>
              <a:rPr lang="ru-RU" sz="2800" dirty="0" smtClean="0"/>
              <a:t>, — </a:t>
            </a:r>
            <a:r>
              <a:rPr lang="ru-RU" sz="2800" dirty="0" err="1" smtClean="0"/>
              <a:t>вибір</a:t>
            </a:r>
            <a:r>
              <a:rPr lang="ru-RU" sz="2800" dirty="0" smtClean="0"/>
              <a:t>, </a:t>
            </a:r>
            <a:r>
              <a:rPr lang="ru-RU" sz="2800" dirty="0" err="1" smtClean="0"/>
              <a:t>зумовлений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знаннями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набутим </a:t>
            </a:r>
            <a:r>
              <a:rPr lang="ru-RU" sz="2800" dirty="0" err="1" smtClean="0"/>
              <a:t>досвідом</a:t>
            </a:r>
            <a:r>
              <a:rPr lang="ru-RU" sz="2800" dirty="0" smtClean="0"/>
              <a:t>. Людина </a:t>
            </a:r>
            <a:r>
              <a:rPr lang="ru-RU" sz="2800" dirty="0" err="1" smtClean="0"/>
              <a:t>використовує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знання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відбувалося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подібних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ситуаціях</a:t>
            </a:r>
            <a:r>
              <a:rPr lang="ru-RU" sz="2800" dirty="0" smtClean="0"/>
              <a:t> </a:t>
            </a:r>
            <a:r>
              <a:rPr lang="ru-RU" sz="2800" dirty="0" err="1" smtClean="0"/>
              <a:t>раніше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спрогнозувати</a:t>
            </a:r>
            <a:r>
              <a:rPr lang="ru-RU" sz="2800" dirty="0" smtClean="0"/>
              <a:t> результат </a:t>
            </a:r>
            <a:r>
              <a:rPr lang="ru-RU" sz="2800" dirty="0" err="1" smtClean="0"/>
              <a:t>альтернативних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варіантів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 в </a:t>
            </a:r>
            <a:r>
              <a:rPr lang="ru-RU" sz="2800" dirty="0" err="1" smtClean="0"/>
              <a:t>певній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ситуації</a:t>
            </a:r>
            <a:r>
              <a:rPr lang="ru-RU" sz="2800" dirty="0" smtClean="0"/>
              <a:t>. Вона </a:t>
            </a:r>
            <a:r>
              <a:rPr lang="ru-RU" sz="2800" dirty="0" err="1" smtClean="0"/>
              <a:t>обирає</a:t>
            </a:r>
            <a:r>
              <a:rPr lang="ru-RU" sz="2800" dirty="0" smtClean="0"/>
              <a:t> альтернативу, яка принесла </a:t>
            </a:r>
            <a:r>
              <a:rPr lang="ru-RU" sz="2800" dirty="0" err="1" smtClean="0"/>
              <a:t>успіх</a:t>
            </a:r>
            <a:r>
              <a:rPr lang="ru-RU" sz="2800" dirty="0" smtClean="0"/>
              <a:t> у </a:t>
            </a:r>
            <a:r>
              <a:rPr lang="ru-RU" sz="2800" dirty="0" err="1" smtClean="0"/>
              <a:t>минулому</a:t>
            </a:r>
            <a:r>
              <a:rPr lang="ru-RU" sz="2800" dirty="0" smtClean="0"/>
              <a:t>. </a:t>
            </a:r>
            <a:r>
              <a:rPr lang="ru-RU" sz="2800" dirty="0" err="1" smtClean="0"/>
              <a:t>Використовуючи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вид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керівник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звернути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нову</a:t>
            </a:r>
            <a:r>
              <a:rPr lang="ru-RU" sz="2800" dirty="0" smtClean="0"/>
              <a:t> альтернативу, яка мала б стати </a:t>
            </a:r>
            <a:r>
              <a:rPr lang="ru-RU" sz="2800" dirty="0" err="1" smtClean="0"/>
              <a:t>ефективнішою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подібні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варіанти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вибору</a:t>
            </a:r>
            <a:r>
              <a:rPr lang="ru-RU" sz="2800" dirty="0" smtClean="0"/>
              <a:t>. </a:t>
            </a:r>
            <a:r>
              <a:rPr lang="ru-RU" sz="2800" dirty="0" err="1" smtClean="0"/>
              <a:t>Ситуація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змінитися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зв'язку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потребами людей та </a:t>
            </a:r>
            <a:r>
              <a:rPr lang="ru-RU" sz="2800" dirty="0" err="1" smtClean="0"/>
              <a:t>іншими</a:t>
            </a:r>
            <a:r>
              <a:rPr lang="ru-RU" sz="2800" dirty="0" smtClean="0"/>
              <a:t> факторами, тому одного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міркування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прийняття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недостатньо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pic>
        <p:nvPicPr>
          <p:cNvPr id="7170" name="Picture 2" descr="E:\Мої документи\Курс 3\Картинки на презинтацію\pha16700004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24494">
            <a:off x="6099439" y="3640249"/>
            <a:ext cx="3025376" cy="333727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785950"/>
          </a:xfrm>
        </p:spPr>
        <p:txBody>
          <a:bodyPr>
            <a:noAutofit/>
          </a:bodyPr>
          <a:lstStyle/>
          <a:p>
            <a:r>
              <a:rPr lang="uk-UA" sz="2400" dirty="0" smtClean="0"/>
              <a:t>Що стосується  </a:t>
            </a:r>
            <a:r>
              <a:rPr lang="uk-UA" sz="3200" b="1" dirty="0" smtClean="0">
                <a:solidFill>
                  <a:srgbClr val="FF0000"/>
                </a:solidFill>
              </a:rPr>
              <a:t>р</a:t>
            </a:r>
            <a:r>
              <a:rPr lang="ru-RU" sz="3200" b="1" dirty="0" err="1" smtClean="0">
                <a:solidFill>
                  <a:srgbClr val="FF0000"/>
                </a:solidFill>
              </a:rPr>
              <a:t>аціональн</a:t>
            </a:r>
            <a:r>
              <a:rPr lang="uk-UA" sz="3200" b="1" dirty="0" err="1" smtClean="0">
                <a:solidFill>
                  <a:srgbClr val="FF0000"/>
                </a:solidFill>
              </a:rPr>
              <a:t>ого</a:t>
            </a:r>
            <a:r>
              <a:rPr lang="uk-UA" sz="2400" b="1" dirty="0" smtClean="0"/>
              <a:t> рішення</a:t>
            </a:r>
            <a:r>
              <a:rPr lang="uk-UA" sz="2400" dirty="0" smtClean="0"/>
              <a:t>, то воно </a:t>
            </a:r>
            <a:r>
              <a:rPr lang="ru-RU" sz="2400" dirty="0" smtClean="0"/>
              <a:t> </a:t>
            </a:r>
            <a:r>
              <a:rPr lang="ru-RU" sz="2400" dirty="0" err="1" smtClean="0"/>
              <a:t>обґрунтовується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аналітичного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та не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минулого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1266398779_stand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57363"/>
            <a:ext cx="9144000" cy="5000637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697</Words>
  <Application>Microsoft Office PowerPoint</Application>
  <PresentationFormat>Экран (4:3)</PresentationFormat>
  <Paragraphs>103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Слайд 1</vt:lpstr>
      <vt:lpstr>Слайд 2</vt:lpstr>
      <vt:lpstr>Прийняття рішень відображається на всіх аспектах управління. Це є частиною щоденної роботи керівника. </vt:lpstr>
      <vt:lpstr> * Якими мають бути наші цілі ?  *У чому мають потребу підлеглі ?  *Як структурувати роботу організації ?  *Як визначити й оцінити результати роботи ?  *Що можна зробити для підвищення рівня задоволеності працею та продуктивності підлеглих?</vt:lpstr>
      <vt:lpstr>Організаційне рішення — вибір, який має зробити керівник, щоб виконати обов'язки, покладені на нього відповідно до посади. Мета організаційного рішення полягає в забезпеченні руху до виконання завдань, поставлених перед організацією. Тому найефективнішим організаційним рішенням вважатиметься вибір, що насправді буде реалізований і внаслідок якого зроблять найбільший внесок у досягнення кінцевої мети. </vt:lpstr>
      <vt:lpstr>Організаційні рішення класифікують на запрограмовані та незапрограмовані. </vt:lpstr>
      <vt:lpstr>Інтуїтивне рішення — вибір, зроблений тільки на основі відчуття того, що він правильний. Шанси на правильний вибір, не застосовуючи логіки, невисокі. </vt:lpstr>
      <vt:lpstr>Слайд 8</vt:lpstr>
      <vt:lpstr>Що стосується  раціонального рішення, то воно  обґрунтовується за допомогою об'єктивного аналітичного процесу та не залежить від минулого досвіду. </vt:lpstr>
      <vt:lpstr>Одже, коли керівник діагностує проблему з метою прийняття рішення, він має усвідомлювати, що саме можна з нею зробити. Керівникові також потрібно встановити стандарти, за якими мають оцінюватися альтернативні варіанти вибору. Адже багато з можливих вирішень проблеми організації не будуть реалістичними, оскільки в керівника або організації недостатньо ресурсів для реалізації прийнятих рішень. Окрім того, причиною проблеми можуть бути сили, розміщені за межами організації (наприклад, закони, які керівник не в змозі змінити).   </vt:lpstr>
      <vt:lpstr>Тести: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</dc:creator>
  <cp:lastModifiedBy>User</cp:lastModifiedBy>
  <cp:revision>27</cp:revision>
  <dcterms:created xsi:type="dcterms:W3CDTF">2011-09-16T18:44:39Z</dcterms:created>
  <dcterms:modified xsi:type="dcterms:W3CDTF">2012-09-12T09:11:33Z</dcterms:modified>
</cp:coreProperties>
</file>