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58FA28-97FE-4EF9-A34B-95F495155CA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066CB9-F89D-4328-B275-F3506D4C22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ommunicati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614583" cy="5857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64305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в управлінні</a:t>
            </a:r>
            <a:endParaRPr lang="ru-RU" sz="36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/>
              <a:t>Два типи комунікацій: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dirty="0" err="1" smtClean="0"/>
              <a:t>Формальні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організаційною</a:t>
            </a:r>
            <a:r>
              <a:rPr lang="ru-RU" dirty="0" smtClean="0"/>
              <a:t> структурою. Вони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на: </a:t>
            </a:r>
            <a:r>
              <a:rPr lang="ru-RU" dirty="0" err="1" smtClean="0"/>
              <a:t>вертикальні</a:t>
            </a:r>
            <a:r>
              <a:rPr lang="ru-RU" dirty="0" smtClean="0"/>
              <a:t>, </a:t>
            </a:r>
            <a:r>
              <a:rPr lang="ru-RU" dirty="0" err="1" smtClean="0"/>
              <a:t>горизонтальні</a:t>
            </a:r>
            <a:r>
              <a:rPr lang="ru-RU" dirty="0" smtClean="0"/>
              <a:t> та </a:t>
            </a:r>
            <a:r>
              <a:rPr lang="ru-RU" dirty="0" err="1" smtClean="0"/>
              <a:t>діагональні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вертикальних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належать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зверху</a:t>
            </a:r>
            <a:r>
              <a:rPr lang="ru-RU" dirty="0" smtClean="0"/>
              <a:t> вниз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знизу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зверху</a:t>
            </a:r>
            <a:r>
              <a:rPr lang="ru-RU" dirty="0" smtClean="0"/>
              <a:t> вниз </a:t>
            </a:r>
            <a:r>
              <a:rPr lang="ru-RU" dirty="0" err="1" smtClean="0"/>
              <a:t>вирішують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ознайомлення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цілями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усвідомлення</a:t>
            </a:r>
            <a:r>
              <a:rPr lang="ru-RU" dirty="0" smtClean="0"/>
              <a:t> ними </a:t>
            </a:r>
            <a:r>
              <a:rPr lang="ru-RU" dirty="0" err="1" smtClean="0"/>
              <a:t>важливості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викладення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інструкцій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завданнями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процедури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виконашія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проблем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знизу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налагодження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. </a:t>
            </a:r>
            <a:r>
              <a:rPr lang="ru-RU" dirty="0" err="1" smtClean="0"/>
              <a:t>Цими</a:t>
            </a:r>
            <a:r>
              <a:rPr lang="ru-RU" dirty="0" smtClean="0"/>
              <a:t> каналами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 до </a:t>
            </a:r>
            <a:r>
              <a:rPr lang="ru-RU" dirty="0" err="1" smtClean="0"/>
              <a:t>керівників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не </a:t>
            </a:r>
            <a:r>
              <a:rPr lang="ru-RU" dirty="0" err="1" smtClean="0"/>
              <a:t>псі</a:t>
            </a:r>
            <a:r>
              <a:rPr lang="ru-RU" dirty="0" smtClean="0"/>
              <a:t> </a:t>
            </a:r>
            <a:r>
              <a:rPr lang="ru-RU" dirty="0" err="1" smtClean="0"/>
              <a:t>менеджери</a:t>
            </a:r>
            <a:r>
              <a:rPr lang="ru-RU" dirty="0" smtClean="0"/>
              <a:t> </a:t>
            </a:r>
            <a:r>
              <a:rPr lang="ru-RU" dirty="0" err="1" smtClean="0"/>
              <a:t>приділяють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такого типу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</a:t>
            </a:r>
            <a:r>
              <a:rPr lang="ru-RU" dirty="0" err="1" smtClean="0"/>
              <a:t>знизу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: </a:t>
            </a:r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10 %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надісланої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Горизонтальні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особами,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на одному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ієрархії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координацію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віце-президентами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маркетингу, </a:t>
            </a:r>
            <a:r>
              <a:rPr lang="ru-RU" dirty="0" err="1" smtClean="0"/>
              <a:t>фінансів</a:t>
            </a:r>
            <a:r>
              <a:rPr lang="ru-RU" dirty="0" smtClean="0"/>
              <a:t>, </a:t>
            </a:r>
            <a:r>
              <a:rPr lang="ru-RU" dirty="0" err="1" smtClean="0"/>
              <a:t>виробництва</a:t>
            </a:r>
            <a:r>
              <a:rPr lang="ru-RU" dirty="0" smtClean="0"/>
              <a:t>). Як </a:t>
            </a:r>
            <a:r>
              <a:rPr lang="ru-RU" dirty="0" err="1" smtClean="0"/>
              <a:t>показують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горизонтальних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90 %,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значним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характеру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колег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проблем,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Діагональні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особами,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ієрархії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лінійними</a:t>
            </a:r>
            <a:r>
              <a:rPr lang="ru-RU" dirty="0" smtClean="0"/>
              <a:t> та </a:t>
            </a:r>
            <a:r>
              <a:rPr lang="ru-RU" dirty="0" err="1" smtClean="0"/>
              <a:t>штабними</a:t>
            </a:r>
            <a:r>
              <a:rPr lang="ru-RU" dirty="0" smtClean="0"/>
              <a:t> </a:t>
            </a:r>
            <a:r>
              <a:rPr lang="ru-RU" dirty="0" err="1" smtClean="0"/>
              <a:t>підрозділами</a:t>
            </a:r>
            <a:r>
              <a:rPr lang="ru-RU" dirty="0" smtClean="0"/>
              <a:t>, коли </a:t>
            </a:r>
            <a:r>
              <a:rPr lang="ru-RU" dirty="0" err="1" smtClean="0"/>
              <a:t>штабні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керують</a:t>
            </a:r>
            <a:r>
              <a:rPr lang="ru-RU" dirty="0" smtClean="0"/>
              <a:t> </a:t>
            </a:r>
            <a:r>
              <a:rPr lang="ru-RU" dirty="0" err="1" smtClean="0"/>
              <a:t>виконанням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).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лінійними</a:t>
            </a:r>
            <a:r>
              <a:rPr lang="ru-RU" dirty="0" smtClean="0"/>
              <a:t> </a:t>
            </a:r>
            <a:r>
              <a:rPr lang="ru-RU" dirty="0" err="1" smtClean="0"/>
              <a:t>підрозділами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predprinimat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62399">
            <a:off x="6720452" y="5287"/>
            <a:ext cx="2240734" cy="224073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</a:t>
            </a:r>
            <a:r>
              <a:rPr lang="ru-RU" dirty="0" smtClean="0"/>
              <a:t> </a:t>
            </a:r>
            <a:r>
              <a:rPr lang="ru-RU" dirty="0" err="1" smtClean="0"/>
              <a:t>Неформальні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не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організаційною</a:t>
            </a:r>
            <a:r>
              <a:rPr lang="ru-RU" dirty="0" smtClean="0"/>
              <a:t> структурою. Практика </a:t>
            </a:r>
            <a:r>
              <a:rPr lang="ru-RU" dirty="0" err="1" smtClean="0"/>
              <a:t>свідчить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неформально,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незапланованих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. У </a:t>
            </a:r>
            <a:r>
              <a:rPr lang="ru-RU" dirty="0" err="1" smtClean="0"/>
              <a:t>теорії</a:t>
            </a:r>
            <a:r>
              <a:rPr lang="ru-RU" dirty="0" smtClean="0"/>
              <a:t> та </a:t>
            </a:r>
            <a:r>
              <a:rPr lang="ru-RU" dirty="0" err="1" smtClean="0"/>
              <a:t>практиці</a:t>
            </a:r>
            <a:r>
              <a:rPr lang="ru-RU" dirty="0" smtClean="0"/>
              <a:t> менеджменту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часто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"</a:t>
            </a:r>
            <a:r>
              <a:rPr lang="ru-RU" dirty="0" err="1" smtClean="0"/>
              <a:t>grape-vine</a:t>
            </a:r>
            <a:r>
              <a:rPr lang="ru-RU" dirty="0" smtClean="0"/>
              <a:t>" — система </a:t>
            </a:r>
            <a:r>
              <a:rPr lang="ru-RU" dirty="0" err="1" smtClean="0"/>
              <a:t>поширення</a:t>
            </a:r>
            <a:r>
              <a:rPr lang="ru-RU" dirty="0" smtClean="0"/>
              <a:t> чуток, </a:t>
            </a:r>
            <a:r>
              <a:rPr lang="ru-RU" dirty="0" err="1" smtClean="0"/>
              <a:t>неофіційних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неформальними</a:t>
            </a:r>
            <a:r>
              <a:rPr lang="ru-RU" dirty="0" smtClean="0"/>
              <a:t> каналами </a:t>
            </a:r>
            <a:r>
              <a:rPr lang="ru-RU" dirty="0" err="1" smtClean="0"/>
              <a:t>комунікацій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Неформальна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корисною</a:t>
            </a:r>
            <a:r>
              <a:rPr lang="ru-RU" dirty="0" smtClean="0"/>
              <a:t> для </a:t>
            </a:r>
            <a:r>
              <a:rPr lang="ru-RU" dirty="0" err="1" smtClean="0"/>
              <a:t>доповнення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отриманої</a:t>
            </a:r>
            <a:r>
              <a:rPr lang="ru-RU" dirty="0" smtClean="0"/>
              <a:t> через </a:t>
            </a:r>
            <a:r>
              <a:rPr lang="ru-RU" dirty="0" err="1" smtClean="0"/>
              <a:t>формальні</a:t>
            </a:r>
            <a:r>
              <a:rPr lang="ru-RU" dirty="0" smtClean="0"/>
              <a:t> </a:t>
            </a:r>
            <a:r>
              <a:rPr lang="ru-RU" dirty="0" err="1" smtClean="0"/>
              <a:t>канали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; 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цінною</a:t>
            </a:r>
            <a:r>
              <a:rPr lang="ru-RU" dirty="0" smtClean="0"/>
              <a:t> для </a:t>
            </a:r>
            <a:r>
              <a:rPr lang="ru-RU" dirty="0" err="1" smtClean="0"/>
              <a:t>керівника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допускати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система </a:t>
            </a:r>
            <a:r>
              <a:rPr lang="ru-RU" dirty="0" err="1" smtClean="0"/>
              <a:t>поширення</a:t>
            </a:r>
            <a:r>
              <a:rPr lang="ru-RU" dirty="0" smtClean="0"/>
              <a:t> чуток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замінником</a:t>
            </a:r>
            <a:r>
              <a:rPr lang="ru-RU" dirty="0" smtClean="0"/>
              <a:t> </a:t>
            </a:r>
            <a:r>
              <a:rPr lang="ru-RU" dirty="0" err="1" smtClean="0"/>
              <a:t>формальних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пам'ятати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поширенні</a:t>
            </a:r>
            <a:r>
              <a:rPr lang="ru-RU" dirty="0" smtClean="0"/>
              <a:t> чуток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мовчання</a:t>
            </a:r>
            <a:r>
              <a:rPr lang="ru-RU" dirty="0" smtClean="0"/>
              <a:t> 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запитання</a:t>
            </a:r>
            <a:r>
              <a:rPr lang="ru-RU" dirty="0" smtClean="0"/>
              <a:t> </a:t>
            </a:r>
            <a:r>
              <a:rPr lang="ru-RU" dirty="0" err="1" smtClean="0"/>
              <a:t>підлеглого</a:t>
            </a:r>
            <a:r>
              <a:rPr lang="ru-RU" dirty="0" smtClean="0"/>
              <a:t> —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інтерпретується</a:t>
            </a:r>
            <a:r>
              <a:rPr lang="ru-RU" dirty="0" smtClean="0"/>
              <a:t> </a:t>
            </a:r>
            <a:r>
              <a:rPr lang="ru-RU" dirty="0" err="1" smtClean="0"/>
              <a:t>підлеглими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Неформальні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канали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логічну</a:t>
            </a:r>
            <a:r>
              <a:rPr lang="ru-RU" sz="1800" dirty="0" smtClean="0"/>
              <a:t> структуру. К. </a:t>
            </a:r>
            <a:r>
              <a:rPr lang="ru-RU" sz="1800" dirty="0" err="1" smtClean="0"/>
              <a:t>Девіс</a:t>
            </a:r>
            <a:r>
              <a:rPr lang="ru-RU" sz="1800" dirty="0" smtClean="0"/>
              <a:t>, автор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праць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біхевіористики</a:t>
            </a:r>
            <a:r>
              <a:rPr lang="ru-RU" sz="1800" dirty="0" smtClean="0"/>
              <a:t>, </a:t>
            </a:r>
            <a:r>
              <a:rPr lang="ru-RU" sz="1800" dirty="0" err="1" smtClean="0"/>
              <a:t>звертав</a:t>
            </a:r>
            <a:r>
              <a:rPr lang="ru-RU" sz="1800" dirty="0" smtClean="0"/>
              <a:t> </a:t>
            </a:r>
            <a:r>
              <a:rPr lang="ru-RU" sz="1800" dirty="0" err="1" smtClean="0"/>
              <a:t>увагу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типи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ланцюгів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неформальних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комунікаціях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1) "</a:t>
            </a:r>
            <a:r>
              <a:rPr lang="ru-RU" sz="2000" dirty="0" err="1" smtClean="0"/>
              <a:t>одножильний</a:t>
            </a:r>
            <a:r>
              <a:rPr lang="ru-RU" sz="2000" dirty="0" smtClean="0"/>
              <a:t>" </a:t>
            </a:r>
            <a:r>
              <a:rPr lang="ru-RU" sz="2000" dirty="0" err="1" smtClean="0"/>
              <a:t>ланцюг</a:t>
            </a:r>
            <a:r>
              <a:rPr lang="ru-RU" sz="2000" dirty="0" smtClean="0"/>
              <a:t> (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А до Z):</a:t>
            </a:r>
          </a:p>
          <a:p>
            <a:endParaRPr lang="uk-UA" sz="2000" dirty="0" smtClean="0"/>
          </a:p>
          <a:p>
            <a:r>
              <a:rPr lang="ru-RU" sz="2000" dirty="0" smtClean="0"/>
              <a:t>2) </a:t>
            </a:r>
            <a:r>
              <a:rPr lang="ru-RU" sz="2000" dirty="0" err="1" smtClean="0"/>
              <a:t>ланцюг</a:t>
            </a:r>
            <a:r>
              <a:rPr lang="ru-RU" sz="2000" dirty="0" smtClean="0"/>
              <a:t> "</a:t>
            </a:r>
            <a:r>
              <a:rPr lang="ru-RU" sz="2000" dirty="0" err="1" smtClean="0"/>
              <a:t>пліткаря</a:t>
            </a:r>
            <a:r>
              <a:rPr lang="ru-RU" sz="2000" dirty="0" smtClean="0"/>
              <a:t>":</a:t>
            </a:r>
          </a:p>
          <a:p>
            <a:endParaRPr lang="ru-RU" sz="2000" dirty="0" smtClean="0"/>
          </a:p>
          <a:p>
            <a:r>
              <a:rPr lang="ru-RU" sz="2000" dirty="0" smtClean="0"/>
              <a:t>3) "</a:t>
            </a:r>
            <a:r>
              <a:rPr lang="ru-RU" sz="2000" dirty="0" err="1" smtClean="0"/>
              <a:t>ймовірнісний</a:t>
            </a:r>
            <a:r>
              <a:rPr lang="ru-RU" sz="2000" dirty="0" smtClean="0"/>
              <a:t>" (</a:t>
            </a:r>
            <a:r>
              <a:rPr lang="ru-RU" sz="2000" dirty="0" err="1" smtClean="0"/>
              <a:t>інформація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випадково</a:t>
            </a:r>
            <a:r>
              <a:rPr lang="ru-RU" sz="2000" dirty="0" smtClean="0"/>
              <a:t>):</a:t>
            </a:r>
          </a:p>
          <a:p>
            <a:endParaRPr lang="ru-RU" sz="2000" dirty="0" smtClean="0"/>
          </a:p>
          <a:p>
            <a:r>
              <a:rPr lang="ru-RU" sz="2000" dirty="0" smtClean="0"/>
              <a:t>4) </a:t>
            </a:r>
            <a:r>
              <a:rPr lang="ru-RU" sz="2000" dirty="0" err="1" smtClean="0"/>
              <a:t>кластерний</a:t>
            </a:r>
            <a:r>
              <a:rPr lang="ru-RU" sz="2000" dirty="0" smtClean="0"/>
              <a:t> (</a:t>
            </a:r>
            <a:r>
              <a:rPr lang="ru-RU" sz="2000" dirty="0" err="1" smtClean="0"/>
              <a:t>використовується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найчастіше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 </a:t>
            </a:r>
          </a:p>
          <a:p>
            <a:endParaRPr lang="ru-RU" sz="2000" dirty="0"/>
          </a:p>
        </p:txBody>
      </p:sp>
      <p:pic>
        <p:nvPicPr>
          <p:cNvPr id="4" name="Рисунок 3" descr="http://pidruchniki.com.ua/imag/manag/dik_men/image04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9" y="2357431"/>
            <a:ext cx="17145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idruchniki.com.ua/imag/manag/dik_men/image04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428868"/>
            <a:ext cx="164304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idruchniki.com.ua/imag/manag/dik_men/image04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786190"/>
            <a:ext cx="219074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idruchniki.com.ua/imag/manag/dik_men/image046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4857760"/>
            <a:ext cx="3581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err="1" smtClean="0"/>
              <a:t>Сутність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управлінської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полягає</a:t>
            </a:r>
            <a:r>
              <a:rPr lang="ru-RU" sz="2200" dirty="0" smtClean="0"/>
              <a:t> в </a:t>
            </a:r>
            <a:r>
              <a:rPr lang="ru-RU" sz="2200" dirty="0" err="1" smtClean="0"/>
              <a:t>забезпеченні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інтегрованої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системи</a:t>
            </a:r>
            <a:r>
              <a:rPr lang="ru-RU" sz="2200" dirty="0" smtClean="0"/>
              <a:t> </a:t>
            </a:r>
            <a:r>
              <a:rPr lang="ru-RU" sz="2200" dirty="0" err="1" smtClean="0"/>
              <a:t>звітності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дає</a:t>
            </a:r>
            <a:r>
              <a:rPr lang="ru-RU" sz="2200" dirty="0" smtClean="0"/>
              <a:t> кожному </a:t>
            </a:r>
            <a:r>
              <a:rPr lang="ru-RU" sz="2200" dirty="0" err="1" smtClean="0"/>
              <a:t>рівневі</a:t>
            </a:r>
            <a:r>
              <a:rPr lang="ru-RU" sz="2200" dirty="0" smtClean="0"/>
              <a:t> </a:t>
            </a:r>
            <a:r>
              <a:rPr lang="ru-RU" sz="2200" dirty="0" err="1" smtClean="0"/>
              <a:t>управління</a:t>
            </a:r>
            <a:r>
              <a:rPr lang="ru-RU" sz="2200" dirty="0" smtClean="0"/>
              <a:t> "</a:t>
            </a:r>
            <a:r>
              <a:rPr lang="ru-RU" sz="2200" dirty="0" err="1" smtClean="0"/>
              <a:t>потрібну</a:t>
            </a:r>
            <a:r>
              <a:rPr lang="ru-RU" sz="2200" dirty="0" smtClean="0"/>
              <a:t>" </a:t>
            </a:r>
            <a:r>
              <a:rPr lang="ru-RU" sz="2200" dirty="0" err="1" smtClean="0"/>
              <a:t>інформацію</a:t>
            </a:r>
            <a:r>
              <a:rPr lang="ru-RU" sz="2200" dirty="0" smtClean="0"/>
              <a:t> в "</a:t>
            </a:r>
            <a:r>
              <a:rPr lang="ru-RU" sz="2200" dirty="0" err="1" smtClean="0"/>
              <a:t>потрібний</a:t>
            </a:r>
            <a:r>
              <a:rPr lang="ru-RU" sz="2200" dirty="0" smtClean="0"/>
              <a:t>" час.</a:t>
            </a:r>
            <a:br>
              <a:rPr lang="ru-RU" sz="2200" dirty="0" smtClean="0"/>
            </a:br>
            <a:r>
              <a:rPr lang="ru-RU" sz="2200" dirty="0" smtClean="0"/>
              <a:t>На </a:t>
            </a:r>
            <a:r>
              <a:rPr lang="ru-RU" sz="2200" dirty="0" err="1" smtClean="0"/>
              <a:t>сьогодні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розглядається</a:t>
            </a:r>
            <a:r>
              <a:rPr lang="ru-RU" sz="2200" dirty="0" smtClean="0"/>
              <a:t> як один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найважливіших</a:t>
            </a:r>
            <a:r>
              <a:rPr lang="ru-RU" sz="2200" dirty="0" smtClean="0"/>
              <a:t> </a:t>
            </a:r>
            <a:r>
              <a:rPr lang="ru-RU" sz="2200" dirty="0" err="1" smtClean="0"/>
              <a:t>ресурсів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розвитку</a:t>
            </a:r>
            <a:r>
              <a:rPr lang="ru-RU" sz="2200" dirty="0" smtClean="0"/>
              <a:t> </a:t>
            </a:r>
            <a:r>
              <a:rPr lang="ru-RU" sz="2200" dirty="0" err="1" smtClean="0"/>
              <a:t>суспільства</a:t>
            </a:r>
            <a:r>
              <a:rPr lang="ru-RU" sz="2200" dirty="0" smtClean="0"/>
              <a:t> разом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матеріальними</a:t>
            </a:r>
            <a:r>
              <a:rPr lang="ru-RU" sz="2200" dirty="0" smtClean="0"/>
              <a:t>, </a:t>
            </a:r>
            <a:r>
              <a:rPr lang="ru-RU" sz="2200" dirty="0" err="1" smtClean="0"/>
              <a:t>енергетичними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людськими</a:t>
            </a:r>
            <a:r>
              <a:rPr lang="ru-RU" sz="2200" dirty="0" smtClean="0"/>
              <a:t>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Содержимое 3" descr="095-business-carto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42089"/>
            <a:ext cx="7131270" cy="5115911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ru-RU" sz="2200" dirty="0" err="1" smtClean="0"/>
              <a:t>Управлінська</a:t>
            </a:r>
            <a:r>
              <a:rPr lang="ru-RU" sz="2200" dirty="0" smtClean="0"/>
              <a:t> робота в основному </a:t>
            </a:r>
            <a:r>
              <a:rPr lang="ru-RU" sz="2200" dirty="0" err="1" smtClean="0"/>
              <a:t>інтелектуальна</a:t>
            </a:r>
            <a:r>
              <a:rPr lang="ru-RU" sz="2200" dirty="0" smtClean="0"/>
              <a:t>. </a:t>
            </a:r>
            <a:r>
              <a:rPr lang="ru-RU" sz="2200" dirty="0" err="1" smtClean="0"/>
              <a:t>Щоб</a:t>
            </a:r>
            <a:r>
              <a:rPr lang="ru-RU" sz="2200" dirty="0" smtClean="0"/>
              <a:t> </a:t>
            </a:r>
            <a:r>
              <a:rPr lang="ru-RU" sz="2200" dirty="0" err="1" smtClean="0"/>
              <a:t>організація</a:t>
            </a:r>
            <a:r>
              <a:rPr lang="ru-RU" sz="2200" dirty="0" smtClean="0"/>
              <a:t> могла </a:t>
            </a:r>
            <a:r>
              <a:rPr lang="ru-RU" sz="2200" dirty="0" err="1" smtClean="0"/>
              <a:t>чітко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працювати</a:t>
            </a:r>
            <a:r>
              <a:rPr lang="ru-RU" sz="2200" dirty="0" smtClean="0"/>
              <a:t>, </a:t>
            </a:r>
            <a:r>
              <a:rPr lang="ru-RU" sz="2200" dirty="0" err="1" smtClean="0"/>
              <a:t>керівник</a:t>
            </a:r>
            <a:r>
              <a:rPr lang="ru-RU" sz="2200" dirty="0" smtClean="0"/>
              <a:t>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</a:t>
            </a:r>
            <a:r>
              <a:rPr lang="ru-RU" sz="2200" dirty="0" err="1" smtClean="0"/>
              <a:t>зробити</a:t>
            </a:r>
            <a:r>
              <a:rPr lang="ru-RU" sz="2200" dirty="0" smtClean="0"/>
              <a:t> низку </a:t>
            </a:r>
            <a:r>
              <a:rPr lang="ru-RU" sz="2200" dirty="0" err="1" smtClean="0"/>
              <a:t>правильних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серії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альтернативних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можливостей</a:t>
            </a:r>
            <a:r>
              <a:rPr lang="ru-RU" sz="2200" dirty="0" smtClean="0"/>
              <a:t>. </a:t>
            </a:r>
            <a:r>
              <a:rPr lang="ru-RU" sz="2200" dirty="0" err="1" smtClean="0"/>
              <a:t>Вибір</a:t>
            </a:r>
            <a:r>
              <a:rPr lang="ru-RU" sz="2200" dirty="0" smtClean="0"/>
              <a:t> </a:t>
            </a:r>
            <a:r>
              <a:rPr lang="ru-RU" sz="2200" dirty="0" err="1" smtClean="0"/>
              <a:t>однієї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альтернатив —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рішення</a:t>
            </a:r>
            <a:r>
              <a:rPr lang="ru-RU" sz="2200" dirty="0" smtClean="0"/>
              <a:t>. </a:t>
            </a:r>
            <a:r>
              <a:rPr lang="ru-RU" sz="2200" dirty="0" err="1" smtClean="0"/>
              <a:t>Отже</a:t>
            </a:r>
            <a:r>
              <a:rPr lang="ru-RU" sz="2200" dirty="0" smtClean="0"/>
              <a:t>, </a:t>
            </a:r>
            <a:r>
              <a:rPr lang="ru-RU" sz="2200" dirty="0" err="1" smtClean="0"/>
              <a:t>прийняття</a:t>
            </a:r>
            <a:r>
              <a:rPr lang="ru-RU" sz="2200" dirty="0" smtClean="0"/>
              <a:t> </a:t>
            </a:r>
            <a:r>
              <a:rPr lang="ru-RU" sz="2200" dirty="0" err="1" smtClean="0"/>
              <a:t>рішення</a:t>
            </a:r>
            <a:r>
              <a:rPr lang="ru-RU" sz="2200" dirty="0" smtClean="0"/>
              <a:t> — </a:t>
            </a:r>
            <a:r>
              <a:rPr lang="ru-RU" sz="2200" dirty="0" err="1" smtClean="0"/>
              <a:t>вибір</a:t>
            </a:r>
            <a:r>
              <a:rPr lang="ru-RU" sz="2200" dirty="0" smtClean="0"/>
              <a:t> того, як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планувати</a:t>
            </a:r>
            <a:r>
              <a:rPr lang="ru-RU" sz="2200" dirty="0" smtClean="0"/>
              <a:t>, </a:t>
            </a:r>
            <a:r>
              <a:rPr lang="ru-RU" sz="2200" dirty="0" err="1" smtClean="0"/>
              <a:t>організовувати</a:t>
            </a:r>
            <a:r>
              <a:rPr lang="ru-RU" sz="2200" dirty="0" smtClean="0"/>
              <a:t>, </a:t>
            </a:r>
            <a:r>
              <a:rPr lang="ru-RU" sz="2200" dirty="0" err="1" smtClean="0"/>
              <a:t>мотивувати</a:t>
            </a:r>
            <a:r>
              <a:rPr lang="ru-RU" sz="2200" dirty="0" smtClean="0"/>
              <a:t>, </a:t>
            </a:r>
            <a:r>
              <a:rPr lang="ru-RU" sz="2200" dirty="0" err="1" smtClean="0"/>
              <a:t>контролювати</a:t>
            </a:r>
            <a:r>
              <a:rPr lang="ru-RU" sz="2200" dirty="0" smtClean="0"/>
              <a:t> (</a:t>
            </a:r>
            <a:r>
              <a:rPr lang="ru-RU" sz="2200" dirty="0" err="1" smtClean="0"/>
              <a:t>функції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управління</a:t>
            </a:r>
            <a:r>
              <a:rPr lang="ru-RU" sz="2200" dirty="0" smtClean="0"/>
              <a:t>).</a:t>
            </a:r>
          </a:p>
          <a:p>
            <a:r>
              <a:rPr lang="ru-RU" sz="2200" dirty="0" err="1" smtClean="0"/>
              <a:t>Ефективність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роботи</a:t>
            </a:r>
            <a:r>
              <a:rPr lang="ru-RU" sz="2200" dirty="0" smtClean="0"/>
              <a:t> менеджера </a:t>
            </a:r>
            <a:r>
              <a:rPr lang="ru-RU" sz="2200" dirty="0" err="1" smtClean="0"/>
              <a:t>залежить</a:t>
            </a:r>
            <a:r>
              <a:rPr lang="ru-RU" sz="2200" dirty="0" smtClean="0"/>
              <a:t> як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вміння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працювати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людьми, так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того, як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працює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інформацією</a:t>
            </a:r>
            <a:r>
              <a:rPr lang="ru-RU" sz="2200" dirty="0" smtClean="0"/>
              <a:t>. Основною </a:t>
            </a:r>
            <a:r>
              <a:rPr lang="ru-RU" sz="2200" dirty="0" err="1" smtClean="0"/>
              <a:t>вимогою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прийняття</a:t>
            </a:r>
            <a:r>
              <a:rPr lang="ru-RU" sz="2200" dirty="0" smtClean="0"/>
              <a:t> </a:t>
            </a:r>
            <a:r>
              <a:rPr lang="ru-RU" sz="2200" dirty="0" err="1" smtClean="0"/>
              <a:t>ефективного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об'єктивного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рішення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навіть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розуміння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масштабів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проблеми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наявність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точної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. </a:t>
            </a:r>
            <a:r>
              <a:rPr lang="ru-RU" sz="2200" dirty="0" err="1" smtClean="0"/>
              <a:t>Єдиним</a:t>
            </a:r>
            <a:r>
              <a:rPr lang="ru-RU" sz="2200" dirty="0" smtClean="0"/>
              <a:t> способом </a:t>
            </a:r>
            <a:r>
              <a:rPr lang="ru-RU" sz="2200" dirty="0" err="1" smtClean="0"/>
              <a:t>отримання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вважається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комунікація</a:t>
            </a:r>
            <a:r>
              <a:rPr lang="ru-RU" sz="2200" dirty="0" smtClean="0"/>
              <a:t>. </a:t>
            </a:r>
            <a:r>
              <a:rPr lang="ru-RU" sz="2200" dirty="0" err="1" smtClean="0"/>
              <a:t>Комунікації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визначають</a:t>
            </a:r>
            <a:r>
              <a:rPr lang="ru-RU" sz="2200" dirty="0" smtClean="0"/>
              <a:t> як </a:t>
            </a:r>
            <a:r>
              <a:rPr lang="ru-RU" sz="2200" dirty="0" err="1" smtClean="0"/>
              <a:t>способи</a:t>
            </a:r>
            <a:r>
              <a:rPr lang="ru-RU" sz="2200" dirty="0" smtClean="0"/>
              <a:t>, за </a:t>
            </a:r>
            <a:r>
              <a:rPr lang="ru-RU" sz="2200" dirty="0" err="1" smtClean="0"/>
              <a:t>допомогою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людьми </a:t>
            </a:r>
            <a:r>
              <a:rPr lang="ru-RU" sz="2200" dirty="0" err="1" smtClean="0"/>
              <a:t>виникають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зв'язки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25570586876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0"/>
            <a:ext cx="1785918" cy="2464567"/>
          </a:xfrm>
          <a:prstGeom prst="rect">
            <a:avLst/>
          </a:prstGeom>
        </p:spPr>
      </p:pic>
      <p:pic>
        <p:nvPicPr>
          <p:cNvPr id="5" name="Рисунок 4" descr="communication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3766" y="0"/>
            <a:ext cx="3920234" cy="2500306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i="1" dirty="0" smtClean="0"/>
              <a:t>Що ж все таки “ </a:t>
            </a:r>
            <a:r>
              <a:rPr lang="uk-UA" sz="3200" b="1" i="1" dirty="0" err="1" smtClean="0"/>
              <a:t>комунікація”</a:t>
            </a:r>
            <a:r>
              <a:rPr lang="uk-UA" sz="3200" b="1" i="1" dirty="0" smtClean="0"/>
              <a:t>?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ru-RU" sz="2800" b="1" dirty="0" smtClean="0"/>
              <a:t> </a:t>
            </a:r>
            <a:r>
              <a:rPr lang="ru-RU" sz="2800" b="1" u="sng" dirty="0" err="1" smtClean="0"/>
              <a:t>Комунікація</a:t>
            </a:r>
            <a:r>
              <a:rPr lang="ru-RU" sz="2800" dirty="0" smtClean="0"/>
              <a:t> —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обміну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інформацією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змістовим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двома</a:t>
            </a:r>
            <a:r>
              <a:rPr lang="ru-RU" sz="2800" dirty="0" smtClean="0"/>
              <a:t> </a:t>
            </a:r>
            <a:r>
              <a:rPr lang="ru-RU" sz="2800" b="1" dirty="0" err="1" smtClean="0"/>
              <a:t>або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більше</a:t>
            </a:r>
            <a:r>
              <a:rPr lang="ru-RU" sz="2800" b="1" dirty="0" smtClean="0"/>
              <a:t> людьми (</a:t>
            </a:r>
            <a:r>
              <a:rPr lang="ru-RU" sz="2800" b="1" dirty="0" err="1" smtClean="0"/>
              <a:t>тобто</a:t>
            </a:r>
            <a:r>
              <a:rPr lang="ru-RU" sz="2800" b="1" dirty="0" smtClean="0"/>
              <a:t> передача </a:t>
            </a:r>
            <a:r>
              <a:rPr lang="ru-RU" sz="2800" b="1" dirty="0" err="1" smtClean="0"/>
              <a:t>інформації</a:t>
            </a:r>
            <a:r>
              <a:rPr lang="ru-RU" sz="2800" b="1" dirty="0" smtClean="0"/>
              <a:t>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pic>
        <p:nvPicPr>
          <p:cNvPr id="4" name="Содержимое 3" descr="131-business-cartoon-sma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786058"/>
            <a:ext cx="6042503" cy="3479017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643314"/>
            <a:ext cx="8229600" cy="4389120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Інформація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процесі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передається</a:t>
            </a:r>
            <a:r>
              <a:rPr lang="ru-RU" sz="1800" dirty="0" smtClean="0"/>
              <a:t> не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метою </a:t>
            </a:r>
            <a:r>
              <a:rPr lang="ru-RU" sz="1800" dirty="0" err="1" smtClean="0"/>
              <a:t>прийняття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розумних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рішень</a:t>
            </a:r>
            <a:r>
              <a:rPr lang="ru-RU" sz="1800" dirty="0" smtClean="0"/>
              <a:t>, а </a:t>
            </a:r>
            <a:r>
              <a:rPr lang="ru-RU" sz="1800" dirty="0" err="1" smtClean="0"/>
              <a:t>й</a:t>
            </a:r>
            <a:r>
              <a:rPr lang="ru-RU" sz="1800" dirty="0" smtClean="0"/>
              <a:t> для того,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вони могли </a:t>
            </a:r>
            <a:r>
              <a:rPr lang="ru-RU" sz="1800" dirty="0" err="1" smtClean="0"/>
              <a:t>виконуватись</a:t>
            </a:r>
            <a:r>
              <a:rPr lang="ru-RU" sz="1800" dirty="0" smtClean="0"/>
              <a:t>. </a:t>
            </a:r>
            <a:r>
              <a:rPr lang="ru-RU" sz="1800" dirty="0" err="1" smtClean="0"/>
              <a:t>Звичайно</a:t>
            </a:r>
            <a:r>
              <a:rPr lang="ru-RU" sz="1800" dirty="0" smtClean="0"/>
              <a:t>,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надає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підлеглим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обґрунтування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збільшує</a:t>
            </a:r>
            <a:r>
              <a:rPr lang="ru-RU" sz="1800" dirty="0" smtClean="0"/>
              <a:t> </a:t>
            </a:r>
            <a:r>
              <a:rPr lang="ru-RU" sz="1800" dirty="0" err="1" smtClean="0"/>
              <a:t>шанси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успішного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виконання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Доти</a:t>
            </a:r>
            <a:r>
              <a:rPr lang="ru-RU" sz="1800" dirty="0" smtClean="0"/>
              <a:t>, доки </a:t>
            </a:r>
            <a:r>
              <a:rPr lang="ru-RU" sz="1800" dirty="0" err="1" smtClean="0"/>
              <a:t>працівники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зрозуміють</a:t>
            </a:r>
            <a:r>
              <a:rPr lang="ru-RU" sz="1800" dirty="0" smtClean="0"/>
              <a:t>, яку </a:t>
            </a:r>
            <a:r>
              <a:rPr lang="ru-RU" sz="1800" dirty="0" err="1" smtClean="0"/>
              <a:t>винагороду</a:t>
            </a:r>
            <a:r>
              <a:rPr lang="ru-RU" sz="1800" dirty="0" smtClean="0"/>
              <a:t> </a:t>
            </a:r>
            <a:r>
              <a:rPr lang="ru-RU" sz="1800" dirty="0" err="1" smtClean="0"/>
              <a:t>їм</a:t>
            </a:r>
            <a:r>
              <a:rPr lang="ru-RU" sz="1800" dirty="0" smtClean="0"/>
              <a:t> </a:t>
            </a:r>
            <a:r>
              <a:rPr lang="ru-RU" sz="1800" dirty="0" err="1" smtClean="0"/>
              <a:t>запропонує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якісно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виконану</a:t>
            </a:r>
            <a:r>
              <a:rPr lang="ru-RU" sz="1800" dirty="0" smtClean="0"/>
              <a:t> роботу, вони не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неї</a:t>
            </a:r>
            <a:r>
              <a:rPr lang="ru-RU" sz="1800" dirty="0" smtClean="0"/>
              <a:t> добре </a:t>
            </a:r>
            <a:r>
              <a:rPr lang="ru-RU" sz="1800" dirty="0" err="1" smtClean="0"/>
              <a:t>працювати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Комунікація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функції</a:t>
            </a:r>
            <a:r>
              <a:rPr lang="ru-RU" sz="1800" dirty="0" smtClean="0"/>
              <a:t> контролю. </a:t>
            </a:r>
            <a:r>
              <a:rPr lang="ru-RU" sz="1800" dirty="0" err="1" smtClean="0"/>
              <a:t>Керівники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потребують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стосовно</a:t>
            </a:r>
            <a:r>
              <a:rPr lang="ru-RU" sz="1800" dirty="0" smtClean="0"/>
              <a:t> того,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виконано</a:t>
            </a:r>
            <a:r>
              <a:rPr lang="ru-RU" sz="1800" dirty="0" smtClean="0"/>
              <a:t>, </a:t>
            </a:r>
            <a:r>
              <a:rPr lang="ru-RU" sz="1800" dirty="0" err="1" smtClean="0"/>
              <a:t>аби</a:t>
            </a:r>
            <a:r>
              <a:rPr lang="ru-RU" sz="1800" dirty="0" smtClean="0"/>
              <a:t> правильно </a:t>
            </a:r>
            <a:r>
              <a:rPr lang="ru-RU" sz="1800" dirty="0" err="1" smtClean="0"/>
              <a:t>оці</a:t>
            </a:r>
            <a:r>
              <a:rPr lang="ru-RU" sz="1800" dirty="0" smtClean="0"/>
              <a:t> нити, </a:t>
            </a:r>
            <a:r>
              <a:rPr lang="ru-RU" sz="1800" dirty="0" err="1" smtClean="0"/>
              <a:t>чи</a:t>
            </a:r>
            <a:r>
              <a:rPr lang="ru-RU" sz="1800" dirty="0" smtClean="0"/>
              <a:t> досягнули </a:t>
            </a:r>
            <a:r>
              <a:rPr lang="ru-RU" sz="1800" dirty="0" err="1" smtClean="0"/>
              <a:t>цілей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24-business-cartoon-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7464">
            <a:off x="4963379" y="397860"/>
            <a:ext cx="4191000" cy="2413000"/>
          </a:xfrm>
          <a:prstGeom prst="rect">
            <a:avLst/>
          </a:prstGeom>
        </p:spPr>
      </p:pic>
      <p:pic>
        <p:nvPicPr>
          <p:cNvPr id="5" name="Рисунок 4" descr="Studenty_Cherkasy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57166"/>
            <a:ext cx="4275354" cy="2800357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i="1" dirty="0" err="1" smtClean="0"/>
              <a:t>Розрізняють</a:t>
            </a:r>
            <a:r>
              <a:rPr lang="ru-RU" sz="1800" b="1" i="1" dirty="0" smtClean="0"/>
              <a:t> два </a:t>
            </a:r>
            <a:r>
              <a:rPr lang="ru-RU" sz="1800" b="1" i="1" dirty="0" err="1" smtClean="0"/>
              <a:t>основних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канали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інформаційного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забезпечення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керівників</a:t>
            </a:r>
            <a:r>
              <a:rPr lang="ru-RU" sz="1800" b="1" i="1" dirty="0" smtClean="0"/>
              <a:t>:</a:t>
            </a:r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формалізований</a:t>
            </a:r>
            <a:r>
              <a:rPr lang="ru-RU" sz="1600" dirty="0" smtClean="0"/>
              <a:t> (по </a:t>
            </a:r>
            <a:r>
              <a:rPr lang="ru-RU" sz="1600" dirty="0" err="1" smtClean="0"/>
              <a:t>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регламентована</a:t>
            </a:r>
            <a:r>
              <a:rPr lang="ru-RU" sz="1600" dirty="0" smtClean="0"/>
              <a:t> за формою, </a:t>
            </a:r>
            <a:r>
              <a:rPr lang="ru-RU" sz="1600" dirty="0" err="1" smtClean="0"/>
              <a:t>змістом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часом </a:t>
            </a:r>
            <a:r>
              <a:rPr lang="ru-RU" sz="1600" dirty="0" err="1" smtClean="0"/>
              <a:t>інформація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достатнім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ступенем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достовірності</a:t>
            </a:r>
            <a:r>
              <a:rPr lang="ru-RU" sz="1600" dirty="0" smtClean="0"/>
              <a:t>);</a:t>
            </a:r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стихійний</a:t>
            </a:r>
            <a:r>
              <a:rPr lang="ru-RU" sz="1600" dirty="0" smtClean="0"/>
              <a:t> (</a:t>
            </a:r>
            <a:r>
              <a:rPr lang="ru-RU" sz="1600" dirty="0" err="1" smtClean="0"/>
              <a:t>керівникам</a:t>
            </a:r>
            <a:r>
              <a:rPr lang="ru-RU" sz="1600" dirty="0" smtClean="0"/>
              <a:t> </a:t>
            </a:r>
            <a:r>
              <a:rPr lang="ru-RU" sz="1600" dirty="0" err="1" smtClean="0"/>
              <a:t>некеровано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надходить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величезна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найрізноманітніших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повідомлень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об'єктивно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справжній</a:t>
            </a:r>
            <a:r>
              <a:rPr lang="ru-RU" sz="1600" dirty="0" smtClean="0"/>
              <a:t> стан речей, </a:t>
            </a:r>
            <a:r>
              <a:rPr lang="ru-RU" sz="1600" dirty="0" err="1" smtClean="0"/>
              <a:t>телефонні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дзвінки</a:t>
            </a:r>
            <a:r>
              <a:rPr lang="ru-RU" sz="1600" dirty="0" smtClean="0"/>
              <a:t>, </a:t>
            </a:r>
            <a:r>
              <a:rPr lang="ru-RU" sz="1600" dirty="0" err="1" smtClean="0"/>
              <a:t>усні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звертання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, </a:t>
            </a:r>
            <a:r>
              <a:rPr lang="ru-RU" sz="1600" dirty="0" err="1" smtClean="0"/>
              <a:t>службові</a:t>
            </a:r>
            <a:r>
              <a:rPr lang="ru-RU" sz="1600" dirty="0" smtClean="0"/>
              <a:t> записки, </a:t>
            </a:r>
            <a:r>
              <a:rPr lang="ru-RU" sz="1600" dirty="0" err="1" smtClean="0"/>
              <a:t>інформація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багаточисленних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нарад</a:t>
            </a:r>
            <a:r>
              <a:rPr lang="ru-RU" sz="1600" dirty="0" smtClean="0"/>
              <a:t>).</a:t>
            </a:r>
          </a:p>
          <a:p>
            <a:endParaRPr lang="ru-RU" dirty="0"/>
          </a:p>
        </p:txBody>
      </p:sp>
      <p:pic>
        <p:nvPicPr>
          <p:cNvPr id="4" name="Рисунок 3" descr="direct_communication_marke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86058"/>
            <a:ext cx="5715000" cy="38481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У </a:t>
            </a:r>
            <a:r>
              <a:rPr lang="ru-RU" b="1" dirty="0" err="1" smtClean="0"/>
              <a:t>комунікаційному</a:t>
            </a:r>
            <a:r>
              <a:rPr lang="ru-RU" b="1" dirty="0" smtClean="0"/>
              <a:t>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вирізняють</a:t>
            </a:r>
            <a:r>
              <a:rPr lang="ru-RU" b="1" dirty="0" smtClean="0"/>
              <a:t> </a:t>
            </a:r>
            <a:r>
              <a:rPr lang="ru-RU" b="1" dirty="0" err="1" smtClean="0"/>
              <a:t>чотири</a:t>
            </a:r>
            <a:r>
              <a:rPr lang="ru-RU" b="1" dirty="0" smtClean="0"/>
              <a:t> </a:t>
            </a:r>
            <a:r>
              <a:rPr lang="ru-RU" b="1" dirty="0" err="1" smtClean="0"/>
              <a:t>базових</a:t>
            </a:r>
            <a:r>
              <a:rPr lang="ru-RU" b="1" dirty="0" smtClean="0"/>
              <a:t> </a:t>
            </a:r>
            <a:r>
              <a:rPr lang="ru-RU" b="1" dirty="0" err="1" smtClean="0"/>
              <a:t>елементи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u="sng" dirty="0" err="1" smtClean="0"/>
              <a:t>відправник</a:t>
            </a:r>
            <a:r>
              <a:rPr lang="ru-RU" u="sng" dirty="0" smtClean="0"/>
              <a:t> </a:t>
            </a:r>
            <a:r>
              <a:rPr lang="ru-RU" dirty="0" smtClean="0"/>
              <a:t>— особа, яка </a:t>
            </a:r>
            <a:r>
              <a:rPr lang="ru-RU" dirty="0" err="1" smtClean="0"/>
              <a:t>генерує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збирає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та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</a:t>
            </a:r>
            <a:r>
              <a:rPr lang="ru-RU" u="sng" dirty="0" err="1" smtClean="0"/>
              <a:t>повідомлення</a:t>
            </a:r>
            <a:r>
              <a:rPr lang="ru-RU" u="sng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закодована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</a:t>
            </a:r>
            <a:r>
              <a:rPr lang="ru-RU" u="sng" dirty="0" smtClean="0"/>
              <a:t>канал </a:t>
            </a:r>
            <a:r>
              <a:rPr lang="ru-RU" dirty="0" smtClean="0"/>
              <a:t>—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</a:t>
            </a:r>
            <a:r>
              <a:rPr lang="ru-RU" u="sng" dirty="0" err="1" smtClean="0"/>
              <a:t>одержувач</a:t>
            </a:r>
            <a:r>
              <a:rPr lang="ru-RU" dirty="0" smtClean="0"/>
              <a:t> — особа, </a:t>
            </a:r>
            <a:r>
              <a:rPr lang="ru-RU" dirty="0" err="1" smtClean="0"/>
              <a:t>котрій</a:t>
            </a:r>
            <a:r>
              <a:rPr lang="ru-RU" dirty="0" smtClean="0"/>
              <a:t> </a:t>
            </a:r>
            <a:r>
              <a:rPr lang="ru-RU" dirty="0" err="1" smtClean="0"/>
              <a:t>призначено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яка </a:t>
            </a:r>
            <a:r>
              <a:rPr lang="ru-RU" dirty="0" err="1" smtClean="0"/>
              <a:t>інтерпретує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Також існують </a:t>
            </a:r>
            <a:r>
              <a:rPr lang="uk-UA" b="1" u="sng" dirty="0" smtClean="0"/>
              <a:t>види</a:t>
            </a:r>
            <a:r>
              <a:rPr lang="uk-UA" dirty="0" smtClean="0"/>
              <a:t> та </a:t>
            </a:r>
            <a:r>
              <a:rPr lang="uk-UA" b="1" u="sng" dirty="0" smtClean="0"/>
              <a:t>типи </a:t>
            </a:r>
            <a:r>
              <a:rPr lang="uk-UA" dirty="0" smtClean="0"/>
              <a:t>комунікацій.</a:t>
            </a:r>
            <a:endParaRPr lang="ru-RU" dirty="0"/>
          </a:p>
        </p:txBody>
      </p:sp>
      <p:pic>
        <p:nvPicPr>
          <p:cNvPr id="4" name="Содержимое 3" descr="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1714488"/>
            <a:ext cx="3281378" cy="4378296"/>
          </a:xfrm>
        </p:spPr>
      </p:pic>
      <p:pic>
        <p:nvPicPr>
          <p:cNvPr id="5" name="Рисунок 4" descr="delovije_lu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496"/>
            <a:ext cx="4953008" cy="329375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43891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i="1" dirty="0" err="1" smtClean="0"/>
              <a:t>Розглянемо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комунікацій</a:t>
            </a:r>
            <a:r>
              <a:rPr lang="ru-RU" b="1" i="1" dirty="0" smtClean="0"/>
              <a:t>: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споживачами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спілкуються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на ринку.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імідж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50 до 90 % </a:t>
            </a:r>
            <a:r>
              <a:rPr lang="ru-RU" dirty="0" err="1" smtClean="0"/>
              <a:t>свого</a:t>
            </a:r>
            <a:r>
              <a:rPr lang="ru-RU" dirty="0" smtClean="0"/>
              <a:t> часу </a:t>
            </a:r>
            <a:r>
              <a:rPr lang="ru-RU" dirty="0" err="1" smtClean="0"/>
              <a:t>витрачає</a:t>
            </a:r>
            <a:r>
              <a:rPr lang="ru-RU" dirty="0" smtClean="0"/>
              <a:t> на </a:t>
            </a:r>
            <a:r>
              <a:rPr lang="ru-RU" dirty="0" err="1" smtClean="0"/>
              <a:t>розмову</a:t>
            </a:r>
            <a:r>
              <a:rPr lang="ru-RU" dirty="0" smtClean="0"/>
              <a:t>, тому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відокремлювати</a:t>
            </a:r>
            <a:r>
              <a:rPr lang="ru-RU" dirty="0" smtClean="0"/>
              <a:t>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3210">
            <a:off x="57243" y="20829"/>
            <a:ext cx="2153891" cy="3137501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911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Сутність управлінської інформації полягає в забезпеченні інтегрованої системи звітності, що дає кожному рівневі управління "потрібну" інформацію в "потрібний" час. На сьогодні інформація розглядається як один із найважливіших ресурсів розвитку суспільства разом з матеріальними, енергетичними і людськими. </vt:lpstr>
      <vt:lpstr>Слайд 3</vt:lpstr>
      <vt:lpstr>Що ж все таки “ комунікація”?   Комунікація — процес обміну інформацією та змістовим значенням між двома або більше людьми (тобто передача інформації). </vt:lpstr>
      <vt:lpstr>Слайд 5</vt:lpstr>
      <vt:lpstr>Слайд 6</vt:lpstr>
      <vt:lpstr>Слайд 7</vt:lpstr>
      <vt:lpstr>Також існують види та типи комунікацій.</vt:lpstr>
      <vt:lpstr>Слайд 9</vt:lpstr>
      <vt:lpstr>Два типи комунікацій:</vt:lpstr>
      <vt:lpstr>Слайд 11</vt:lpstr>
      <vt:lpstr>Слайд 12</vt:lpstr>
      <vt:lpstr>Неформальні канали комунікацій мають певну логічну структуру. К. Девіс, автор багатьох праць із біхевіористики, звертав увагу на такі типи комунікаційних ланцюгів, що використовуються в неформальних комунікаціях: 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AMD_Athlon_X64</dc:creator>
  <cp:lastModifiedBy>Admin</cp:lastModifiedBy>
  <cp:revision>7</cp:revision>
  <dcterms:created xsi:type="dcterms:W3CDTF">2011-09-25T08:07:53Z</dcterms:created>
  <dcterms:modified xsi:type="dcterms:W3CDTF">2011-11-29T07:45:12Z</dcterms:modified>
</cp:coreProperties>
</file>