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BF8A-6B75-4876-A502-C9F18DC0DA7B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6A2-B69A-45BC-AA33-804845C65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BF8A-6B75-4876-A502-C9F18DC0DA7B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6A2-B69A-45BC-AA33-804845C65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BF8A-6B75-4876-A502-C9F18DC0DA7B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6A2-B69A-45BC-AA33-804845C65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BF8A-6B75-4876-A502-C9F18DC0DA7B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6A2-B69A-45BC-AA33-804845C65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BF8A-6B75-4876-A502-C9F18DC0DA7B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6A2-B69A-45BC-AA33-804845C65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BF8A-6B75-4876-A502-C9F18DC0DA7B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6A2-B69A-45BC-AA33-804845C65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BF8A-6B75-4876-A502-C9F18DC0DA7B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6A2-B69A-45BC-AA33-804845C65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BF8A-6B75-4876-A502-C9F18DC0DA7B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6A2-B69A-45BC-AA33-804845C65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BF8A-6B75-4876-A502-C9F18DC0DA7B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6A2-B69A-45BC-AA33-804845C65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BF8A-6B75-4876-A502-C9F18DC0DA7B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6A2-B69A-45BC-AA33-804845C65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BF8A-6B75-4876-A502-C9F18DC0DA7B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6A2-B69A-45BC-AA33-804845C65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0BF8A-6B75-4876-A502-C9F18DC0DA7B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4D6A2-B69A-45BC-AA33-804845C65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paragononstate.com/organzaczya-virobnicztva-konspekt-lekczj/259-zavdannya--zmst-materalno-texnchnogo-postachanny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xclusive.if.ua/engine/images/stories/slides/slid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490" y="3071810"/>
            <a:ext cx="7086647" cy="342902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162559" y="571480"/>
            <a:ext cx="67617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Сутність і види</a:t>
            </a:r>
          </a:p>
          <a:p>
            <a:pPr algn="ctr"/>
            <a:r>
              <a:rPr lang="uk-UA" sz="5400" b="1" cap="all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 планування</a:t>
            </a:r>
            <a:endParaRPr lang="ru-RU" sz="5400" b="1" cap="all" spc="0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57166"/>
            <a:ext cx="821537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Comic Sans MS" pitchFamily="66" charset="0"/>
              </a:rPr>
              <a:t>Планування</a:t>
            </a:r>
            <a:r>
              <a:rPr lang="ru-RU" sz="2000" dirty="0">
                <a:latin typeface="Comic Sans MS" pitchFamily="66" charset="0"/>
              </a:rPr>
              <a:t> – </a:t>
            </a:r>
            <a:r>
              <a:rPr lang="ru-RU" sz="2000" dirty="0" err="1">
                <a:latin typeface="Comic Sans MS" pitchFamily="66" charset="0"/>
              </a:rPr>
              <a:t>це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заздалегідь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намічений</a:t>
            </a:r>
            <a:r>
              <a:rPr lang="ru-RU" sz="2000" dirty="0">
                <a:latin typeface="Comic Sans MS" pitchFamily="66" charset="0"/>
              </a:rPr>
              <a:t> порядок </a:t>
            </a:r>
            <a:r>
              <a:rPr lang="ru-RU" sz="2000" dirty="0" err="1">
                <a:latin typeface="Comic Sans MS" pitchFamily="66" charset="0"/>
              </a:rPr>
              <a:t>дій</a:t>
            </a:r>
            <a:r>
              <a:rPr lang="ru-RU" sz="2000" dirty="0">
                <a:latin typeface="Comic Sans MS" pitchFamily="66" charset="0"/>
              </a:rPr>
              <a:t>, </a:t>
            </a:r>
            <a:r>
              <a:rPr lang="ru-RU" sz="2000" dirty="0" err="1">
                <a:latin typeface="Comic Sans MS" pitchFamily="66" charset="0"/>
              </a:rPr>
              <a:t>необхідних</a:t>
            </a:r>
            <a:r>
              <a:rPr lang="ru-RU" sz="2000" dirty="0">
                <a:latin typeface="Comic Sans MS" pitchFamily="66" charset="0"/>
              </a:rPr>
              <a:t> для </a:t>
            </a:r>
            <a:r>
              <a:rPr lang="ru-RU" sz="2000" dirty="0" err="1">
                <a:latin typeface="Comic Sans MS" pitchFamily="66" charset="0"/>
              </a:rPr>
              <a:t>досягнення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поставленої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цілі</a:t>
            </a:r>
            <a:r>
              <a:rPr lang="ru-RU" sz="2000" dirty="0">
                <a:latin typeface="Comic Sans MS" pitchFamily="66" charset="0"/>
              </a:rPr>
              <a:t>. </a:t>
            </a:r>
            <a:endParaRPr lang="ru-RU" sz="2000" dirty="0" smtClean="0">
              <a:latin typeface="Comic Sans MS" pitchFamily="66" charset="0"/>
            </a:endParaRPr>
          </a:p>
          <a:p>
            <a:endParaRPr lang="ru-RU" sz="2000" b="1" dirty="0" smtClean="0">
              <a:latin typeface="Comic Sans MS" pitchFamily="66" charset="0"/>
            </a:endParaRPr>
          </a:p>
          <a:p>
            <a:r>
              <a:rPr lang="ru-RU" sz="2000" b="1" dirty="0" err="1" smtClean="0">
                <a:latin typeface="Comic Sans MS" pitchFamily="66" charset="0"/>
              </a:rPr>
              <a:t>Планування</a:t>
            </a:r>
            <a:r>
              <a:rPr lang="ru-RU" sz="2000" b="1" dirty="0" smtClean="0">
                <a:latin typeface="Comic Sans MS" pitchFamily="66" charset="0"/>
              </a:rPr>
              <a:t> </a:t>
            </a:r>
            <a:r>
              <a:rPr lang="ru-RU" sz="2000" dirty="0">
                <a:latin typeface="Comic Sans MS" pitchFamily="66" charset="0"/>
              </a:rPr>
              <a:t>- </a:t>
            </a:r>
            <a:r>
              <a:rPr lang="ru-RU" sz="2000" dirty="0" err="1">
                <a:latin typeface="Comic Sans MS" pitchFamily="66" charset="0"/>
              </a:rPr>
              <a:t>оптимальний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розподіл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ресурсів</a:t>
            </a:r>
            <a:r>
              <a:rPr lang="ru-RU" sz="2000" dirty="0">
                <a:latin typeface="Comic Sans MS" pitchFamily="66" charset="0"/>
              </a:rPr>
              <a:t> для </a:t>
            </a:r>
            <a:r>
              <a:rPr lang="ru-RU" sz="2000" dirty="0" err="1">
                <a:latin typeface="Comic Sans MS" pitchFamily="66" charset="0"/>
              </a:rPr>
              <a:t>досягнення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поставленої</a:t>
            </a:r>
            <a:r>
              <a:rPr lang="ru-RU" sz="2000" dirty="0">
                <a:latin typeface="Comic Sans MS" pitchFamily="66" charset="0"/>
              </a:rPr>
              <a:t> мети.</a:t>
            </a:r>
          </a:p>
        </p:txBody>
      </p:sp>
      <p:pic>
        <p:nvPicPr>
          <p:cNvPr id="14338" name="Picture 2" descr="http://www.lady.if.ua/images/011groshi/0110000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357430"/>
            <a:ext cx="2500330" cy="3750495"/>
          </a:xfrm>
          <a:prstGeom prst="rect">
            <a:avLst/>
          </a:prstGeom>
          <a:noFill/>
        </p:spPr>
      </p:pic>
      <p:pic>
        <p:nvPicPr>
          <p:cNvPr id="14340" name="Picture 4" descr="http://www.lady.if.ua/images/011groshi/0110000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786058"/>
            <a:ext cx="3643338" cy="2602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	</a:t>
            </a:r>
            <a:r>
              <a:rPr lang="ru-RU" sz="2000" b="1" dirty="0" err="1" smtClean="0">
                <a:latin typeface="Comic Sans MS" pitchFamily="66" charset="0"/>
              </a:rPr>
              <a:t>Кожна</a:t>
            </a:r>
            <a:r>
              <a:rPr lang="ru-RU" sz="2000" b="1" dirty="0" smtClean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фірма</a:t>
            </a:r>
            <a:r>
              <a:rPr lang="ru-RU" sz="2000" b="1" dirty="0">
                <a:latin typeface="Comic Sans MS" pitchFamily="66" charset="0"/>
              </a:rPr>
              <a:t>, </a:t>
            </a:r>
            <a:r>
              <a:rPr lang="ru-RU" sz="2000" b="1" dirty="0" err="1">
                <a:latin typeface="Comic Sans MS" pitchFamily="66" charset="0"/>
              </a:rPr>
              <a:t>починаючи</a:t>
            </a:r>
            <a:r>
              <a:rPr lang="ru-RU" sz="2000" b="1" dirty="0">
                <a:latin typeface="Comic Sans MS" pitchFamily="66" charset="0"/>
              </a:rPr>
              <a:t> свою </a:t>
            </a:r>
            <a:r>
              <a:rPr lang="ru-RU" sz="2000" b="1" dirty="0" err="1">
                <a:latin typeface="Comic Sans MS" pitchFamily="66" charset="0"/>
              </a:rPr>
              <a:t>діяльність</a:t>
            </a:r>
            <a:r>
              <a:rPr lang="ru-RU" sz="2000" b="1" dirty="0">
                <a:latin typeface="Comic Sans MS" pitchFamily="66" charset="0"/>
              </a:rPr>
              <a:t>, </a:t>
            </a:r>
            <a:r>
              <a:rPr lang="ru-RU" sz="2000" b="1" dirty="0" err="1">
                <a:latin typeface="Comic Sans MS" pitchFamily="66" charset="0"/>
              </a:rPr>
              <a:t>зобов'язана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чітко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представляти</a:t>
            </a:r>
            <a:r>
              <a:rPr lang="ru-RU" sz="2000" b="1" dirty="0">
                <a:latin typeface="Comic Sans MS" pitchFamily="66" charset="0"/>
              </a:rPr>
              <a:t> потребу на перспективу у </a:t>
            </a:r>
            <a:r>
              <a:rPr lang="ru-RU" sz="2000" b="1" dirty="0" err="1">
                <a:latin typeface="Comic Sans MS" pitchFamily="66" charset="0"/>
              </a:rPr>
              <a:t>фінансових</a:t>
            </a:r>
            <a:r>
              <a:rPr lang="ru-RU" sz="2000" b="1" dirty="0">
                <a:latin typeface="Comic Sans MS" pitchFamily="66" charset="0"/>
              </a:rPr>
              <a:t>, </a:t>
            </a:r>
            <a:r>
              <a:rPr lang="ru-RU" sz="2000" b="1" dirty="0" err="1">
                <a:latin typeface="Comic Sans MS" pitchFamily="66" charset="0"/>
              </a:rPr>
              <a:t>трудових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і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інтелектуальних</a:t>
            </a:r>
            <a:r>
              <a:rPr lang="ru-RU" sz="2000" b="1" dirty="0">
                <a:latin typeface="Comic Sans MS" pitchFamily="66" charset="0"/>
              </a:rPr>
              <a:t> ресурсах, </a:t>
            </a:r>
            <a:r>
              <a:rPr lang="ru-RU" sz="2000" b="1" dirty="0" err="1">
                <a:latin typeface="Comic Sans MS" pitchFamily="66" charset="0"/>
              </a:rPr>
              <a:t>джерела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їхнього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одержання</a:t>
            </a:r>
            <a:r>
              <a:rPr lang="ru-RU" sz="2000" b="1" dirty="0">
                <a:latin typeface="Comic Sans MS" pitchFamily="66" charset="0"/>
              </a:rPr>
              <a:t>, а </a:t>
            </a:r>
            <a:r>
              <a:rPr lang="ru-RU" sz="2000" b="1" dirty="0" err="1">
                <a:latin typeface="Comic Sans MS" pitchFamily="66" charset="0"/>
              </a:rPr>
              <a:t>також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уміти</a:t>
            </a:r>
            <a:r>
              <a:rPr lang="ru-RU" sz="2000" b="1" dirty="0">
                <a:latin typeface="Comic Sans MS" pitchFamily="66" charset="0"/>
              </a:rPr>
              <a:t> точно </a:t>
            </a:r>
            <a:r>
              <a:rPr lang="ru-RU" sz="2000" b="1" dirty="0" err="1">
                <a:latin typeface="Comic Sans MS" pitchFamily="66" charset="0"/>
              </a:rPr>
              <a:t>розраховувати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ефективність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використання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наявних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засобів</a:t>
            </a:r>
            <a:r>
              <a:rPr lang="ru-RU" sz="2000" b="1" dirty="0">
                <a:latin typeface="Comic Sans MS" pitchFamily="66" charset="0"/>
              </a:rPr>
              <a:t> у </a:t>
            </a:r>
            <a:r>
              <a:rPr lang="ru-RU" sz="2000" b="1" dirty="0" err="1">
                <a:latin typeface="Comic Sans MS" pitchFamily="66" charset="0"/>
              </a:rPr>
              <a:t>процесі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роботи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своєї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фірми</a:t>
            </a:r>
            <a:r>
              <a:rPr lang="ru-RU" sz="2000" b="1" dirty="0">
                <a:latin typeface="Comic Sans MS" pitchFamily="66" charset="0"/>
              </a:rPr>
              <a:t>. У </a:t>
            </a:r>
            <a:r>
              <a:rPr lang="ru-RU" sz="2000" b="1" dirty="0" err="1">
                <a:latin typeface="Comic Sans MS" pitchFamily="66" charset="0"/>
              </a:rPr>
              <a:t>ринковій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економіці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підприємці</a:t>
            </a:r>
            <a:r>
              <a:rPr lang="ru-RU" sz="2000" b="1" dirty="0">
                <a:latin typeface="Comic Sans MS" pitchFamily="66" charset="0"/>
              </a:rPr>
              <a:t> не </a:t>
            </a:r>
            <a:r>
              <a:rPr lang="ru-RU" sz="2000" b="1" dirty="0" err="1">
                <a:latin typeface="Comic Sans MS" pitchFamily="66" charset="0"/>
              </a:rPr>
              <a:t>можуть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домогтися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стабільного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успіху</a:t>
            </a:r>
            <a:r>
              <a:rPr lang="ru-RU" sz="2000" b="1" dirty="0">
                <a:latin typeface="Comic Sans MS" pitchFamily="66" charset="0"/>
              </a:rPr>
              <a:t>, </a:t>
            </a:r>
            <a:r>
              <a:rPr lang="ru-RU" sz="2000" b="1" dirty="0" err="1">
                <a:latin typeface="Comic Sans MS" pitchFamily="66" charset="0"/>
              </a:rPr>
              <a:t>якщо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не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будуть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чітко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й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ефективно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планувати</a:t>
            </a:r>
            <a:r>
              <a:rPr lang="ru-RU" sz="2000" b="1" dirty="0">
                <a:latin typeface="Comic Sans MS" pitchFamily="66" charset="0"/>
              </a:rPr>
              <a:t> свою </a:t>
            </a:r>
            <a:r>
              <a:rPr lang="ru-RU" sz="2000" b="1" dirty="0" err="1">
                <a:latin typeface="Comic Sans MS" pitchFamily="66" charset="0"/>
              </a:rPr>
              <a:t>діяльність</a:t>
            </a:r>
            <a:r>
              <a:rPr lang="ru-RU" sz="2000" b="1" dirty="0">
                <a:latin typeface="Comic Sans MS" pitchFamily="66" charset="0"/>
              </a:rPr>
              <a:t>, </a:t>
            </a:r>
            <a:r>
              <a:rPr lang="ru-RU" sz="2000" b="1" dirty="0" err="1">
                <a:latin typeface="Comic Sans MS" pitchFamily="66" charset="0"/>
              </a:rPr>
              <a:t>постійно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збирати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й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 smtClean="0">
                <a:latin typeface="Comic Sans MS" pitchFamily="66" charset="0"/>
              </a:rPr>
              <a:t>оцінювати</a:t>
            </a:r>
            <a:r>
              <a:rPr lang="ru-RU" sz="2000" b="1" dirty="0" smtClean="0">
                <a:latin typeface="Comic Sans MS" pitchFamily="66" charset="0"/>
              </a:rPr>
              <a:t> </a:t>
            </a:r>
            <a:r>
              <a:rPr lang="ru-RU" sz="2000" b="1" dirty="0" err="1" smtClean="0">
                <a:latin typeface="Comic Sans MS" pitchFamily="66" charset="0"/>
              </a:rPr>
              <a:t>інформацію</a:t>
            </a:r>
            <a:r>
              <a:rPr lang="ru-RU" sz="2000" b="1" dirty="0" smtClean="0">
                <a:latin typeface="Comic Sans MS" pitchFamily="66" charset="0"/>
              </a:rPr>
              <a:t> </a:t>
            </a:r>
            <a:r>
              <a:rPr lang="ru-RU" sz="2000" b="1" dirty="0">
                <a:latin typeface="Comic Sans MS" pitchFamily="66" charset="0"/>
              </a:rPr>
              <a:t>як про стан </a:t>
            </a:r>
            <a:r>
              <a:rPr lang="ru-RU" sz="2000" b="1" dirty="0" err="1">
                <a:latin typeface="Comic Sans MS" pitchFamily="66" charset="0"/>
              </a:rPr>
              <a:t>цільових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ринків</a:t>
            </a:r>
            <a:r>
              <a:rPr lang="ru-RU" sz="2000" b="1" dirty="0">
                <a:latin typeface="Comic Sans MS" pitchFamily="66" charset="0"/>
              </a:rPr>
              <a:t>, </a:t>
            </a:r>
            <a:r>
              <a:rPr lang="ru-RU" sz="2000" b="1" dirty="0" err="1">
                <a:latin typeface="Comic Sans MS" pitchFamily="66" charset="0"/>
              </a:rPr>
              <a:t>положенні</a:t>
            </a:r>
            <a:r>
              <a:rPr lang="ru-RU" sz="2000" b="1" dirty="0">
                <a:latin typeface="Comic Sans MS" pitchFamily="66" charset="0"/>
              </a:rPr>
              <a:t> на них </a:t>
            </a:r>
            <a:r>
              <a:rPr lang="ru-RU" sz="2000" b="1" dirty="0" err="1">
                <a:latin typeface="Comic Sans MS" pitchFamily="66" charset="0"/>
              </a:rPr>
              <a:t>конкурентів</a:t>
            </a:r>
            <a:r>
              <a:rPr lang="ru-RU" sz="2000" b="1" dirty="0">
                <a:latin typeface="Comic Sans MS" pitchFamily="66" charset="0"/>
              </a:rPr>
              <a:t>, </a:t>
            </a:r>
            <a:r>
              <a:rPr lang="ru-RU" sz="2000" b="1" dirty="0" smtClean="0">
                <a:latin typeface="Comic Sans MS" pitchFamily="66" charset="0"/>
              </a:rPr>
              <a:t>так </a:t>
            </a:r>
            <a:r>
              <a:rPr lang="ru-RU" sz="2000" b="1" dirty="0" err="1">
                <a:latin typeface="Comic Sans MS" pitchFamily="66" charset="0"/>
              </a:rPr>
              <a:t>і</a:t>
            </a:r>
            <a:r>
              <a:rPr lang="ru-RU" sz="2000" b="1" dirty="0">
                <a:latin typeface="Comic Sans MS" pitchFamily="66" charset="0"/>
              </a:rPr>
              <a:t> про </a:t>
            </a:r>
            <a:r>
              <a:rPr lang="ru-RU" sz="2000" b="1" dirty="0" err="1">
                <a:latin typeface="Comic Sans MS" pitchFamily="66" charset="0"/>
              </a:rPr>
              <a:t>власні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перспективи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і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можливості</a:t>
            </a:r>
            <a:r>
              <a:rPr lang="ru-RU" sz="2000" b="1" dirty="0">
                <a:latin typeface="Comic Sans MS" pitchFamily="66" charset="0"/>
              </a:rPr>
              <a:t>.</a:t>
            </a:r>
          </a:p>
        </p:txBody>
      </p:sp>
      <p:pic>
        <p:nvPicPr>
          <p:cNvPr id="13314" name="Picture 2" descr="http://shkola.ostriv.in.ua/images/publications/4/6832/130976252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780929"/>
            <a:ext cx="5572028" cy="4077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agik.net.ua/wp-content/uploads/2010/12/image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786059"/>
            <a:ext cx="5402916" cy="407194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Суть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планування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проявляється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в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конкретизації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цілей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розвитку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всієї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фірми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та кожного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підрозділу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окремо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на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певний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період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;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визначенні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господарських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завдань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,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засобів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їх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досягнення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,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термінів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та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послідовності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реалізації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;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виявлення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матеріальних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,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трудових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та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фінансових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ресурсів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,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які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необхідні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для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вирішення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поставлених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завдань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.</a:t>
            </a:r>
            <a:b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	Таким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чином,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призначення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планування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як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функції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управління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полягає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в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намаганні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завчасно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врахувати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за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можливістю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всі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внутрішні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та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зовнішні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фактори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,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що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забезпечують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сприятливі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умови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для нормального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функціонування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розвитку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підприємств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.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8572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>
                <a:latin typeface="Comic Sans MS" pitchFamily="66" charset="0"/>
              </a:rPr>
              <a:t>Планування</a:t>
            </a:r>
            <a:r>
              <a:rPr lang="ru-RU" sz="2400" b="1" i="1" dirty="0">
                <a:latin typeface="Comic Sans MS" pitchFamily="66" charset="0"/>
              </a:rPr>
              <a:t> в самому </a:t>
            </a:r>
            <a:r>
              <a:rPr lang="ru-RU" sz="2400" b="1" i="1" dirty="0" err="1">
                <a:latin typeface="Comic Sans MS" pitchFamily="66" charset="0"/>
              </a:rPr>
              <a:t>загальному</a:t>
            </a:r>
            <a:r>
              <a:rPr lang="ru-RU" sz="2400" b="1" i="1" dirty="0">
                <a:latin typeface="Comic Sans MS" pitchFamily="66" charset="0"/>
              </a:rPr>
              <a:t> </a:t>
            </a:r>
            <a:r>
              <a:rPr lang="ru-RU" sz="2400" b="1" i="1" dirty="0" err="1">
                <a:latin typeface="Comic Sans MS" pitchFamily="66" charset="0"/>
              </a:rPr>
              <a:t>вигляді</a:t>
            </a:r>
            <a:r>
              <a:rPr lang="ru-RU" sz="2400" b="1" i="1" dirty="0">
                <a:latin typeface="Comic Sans MS" pitchFamily="66" charset="0"/>
              </a:rPr>
              <a:t> </a:t>
            </a:r>
            <a:r>
              <a:rPr lang="ru-RU" sz="2400" b="1" i="1" dirty="0" err="1">
                <a:latin typeface="Comic Sans MS" pitchFamily="66" charset="0"/>
              </a:rPr>
              <a:t>передбачає</a:t>
            </a:r>
            <a:r>
              <a:rPr lang="ru-RU" sz="2400" b="1" i="1" dirty="0">
                <a:latin typeface="Comic Sans MS" pitchFamily="66" charset="0"/>
              </a:rPr>
              <a:t> </a:t>
            </a:r>
            <a:r>
              <a:rPr lang="ru-RU" sz="2400" b="1" i="1" dirty="0" err="1">
                <a:latin typeface="Comic Sans MS" pitchFamily="66" charset="0"/>
              </a:rPr>
              <a:t>виконання</a:t>
            </a:r>
            <a:r>
              <a:rPr lang="ru-RU" sz="2400" b="1" i="1" dirty="0">
                <a:latin typeface="Comic Sans MS" pitchFamily="66" charset="0"/>
              </a:rPr>
              <a:t> </a:t>
            </a:r>
            <a:r>
              <a:rPr lang="ru-RU" sz="2400" b="1" i="1" dirty="0" err="1">
                <a:latin typeface="Comic Sans MS" pitchFamily="66" charset="0"/>
              </a:rPr>
              <a:t>наступних</a:t>
            </a:r>
            <a:r>
              <a:rPr lang="ru-RU" sz="2400" b="1" i="1" dirty="0">
                <a:latin typeface="Comic Sans MS" pitchFamily="66" charset="0"/>
              </a:rPr>
              <a:t> </a:t>
            </a:r>
            <a:r>
              <a:rPr lang="ru-RU" sz="2400" b="1" i="1" dirty="0" err="1" smtClean="0">
                <a:latin typeface="Comic Sans MS" pitchFamily="66" charset="0"/>
              </a:rPr>
              <a:t>етапів</a:t>
            </a:r>
            <a:r>
              <a:rPr lang="ru-RU" sz="2400" b="1" i="1" dirty="0" smtClean="0">
                <a:latin typeface="Comic Sans MS" pitchFamily="66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071546"/>
            <a:ext cx="764386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b="1" dirty="0">
                <a:latin typeface="Comic Sans MS" pitchFamily="66" charset="0"/>
              </a:rPr>
              <a:t>Постановка </a:t>
            </a:r>
            <a:r>
              <a:rPr lang="ru-RU" sz="2000" b="1" dirty="0" err="1">
                <a:latin typeface="Comic Sans MS" pitchFamily="66" charset="0"/>
              </a:rPr>
              <a:t>цілей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і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завдань</a:t>
            </a:r>
            <a:endParaRPr lang="ru-RU" sz="2000" b="1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 err="1">
                <a:latin typeface="Comic Sans MS" pitchFamily="66" charset="0"/>
              </a:rPr>
              <a:t>Складання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програми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дій</a:t>
            </a:r>
            <a:endParaRPr lang="ru-RU" sz="2000" b="1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 err="1">
                <a:latin typeface="Comic Sans MS" pitchFamily="66" charset="0"/>
              </a:rPr>
              <a:t>Виявлення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необхідних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ресурсів</a:t>
            </a:r>
            <a:r>
              <a:rPr lang="ru-RU" sz="2000" b="1" dirty="0">
                <a:latin typeface="Comic Sans MS" pitchFamily="66" charset="0"/>
              </a:rPr>
              <a:t> та </a:t>
            </a:r>
            <a:r>
              <a:rPr lang="ru-RU" sz="2000" b="1" dirty="0" err="1">
                <a:latin typeface="Comic Sans MS" pitchFamily="66" charset="0"/>
              </a:rPr>
              <a:t>їх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джерел</a:t>
            </a:r>
            <a:endParaRPr lang="ru-RU" sz="2000" b="1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 err="1">
                <a:latin typeface="Comic Sans MS" pitchFamily="66" charset="0"/>
              </a:rPr>
              <a:t>Визначення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безпосередніх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виконавців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і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доведення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планів</a:t>
            </a:r>
            <a:r>
              <a:rPr lang="ru-RU" sz="2000" b="1" dirty="0">
                <a:latin typeface="Comic Sans MS" pitchFamily="66" charset="0"/>
              </a:rPr>
              <a:t> до них</a:t>
            </a:r>
          </a:p>
        </p:txBody>
      </p:sp>
      <p:pic>
        <p:nvPicPr>
          <p:cNvPr id="16386" name="Picture 2" descr="http://arenta-group.com/spaw2/uploads/images/200x13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2928934"/>
            <a:ext cx="2665597" cy="1785950"/>
          </a:xfrm>
          <a:prstGeom prst="rect">
            <a:avLst/>
          </a:prstGeom>
          <a:noFill/>
        </p:spPr>
      </p:pic>
      <p:pic>
        <p:nvPicPr>
          <p:cNvPr id="16388" name="Picture 4" descr="http://smallbiztrends.com/wp-content/uploads/2010/03/pl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3143248"/>
            <a:ext cx="5585350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omic Sans MS" pitchFamily="66" charset="0"/>
              </a:rPr>
              <a:t>У </a:t>
            </a:r>
            <a:r>
              <a:rPr lang="ru-RU" sz="2000" b="1" dirty="0" err="1">
                <a:latin typeface="Comic Sans MS" pitchFamily="66" charset="0"/>
              </a:rPr>
              <a:t>залежності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від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змісту</a:t>
            </a:r>
            <a:r>
              <a:rPr lang="ru-RU" sz="2000" b="1" dirty="0">
                <a:latin typeface="Comic Sans MS" pitchFamily="66" charset="0"/>
              </a:rPr>
              <a:t>, мети </a:t>
            </a:r>
            <a:r>
              <a:rPr lang="ru-RU" sz="2000" b="1" dirty="0" err="1">
                <a:latin typeface="Comic Sans MS" pitchFamily="66" charset="0"/>
              </a:rPr>
              <a:t>і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завдань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виділяють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такі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 smtClean="0">
                <a:latin typeface="Comic Sans MS" pitchFamily="66" charset="0"/>
              </a:rPr>
              <a:t>види</a:t>
            </a:r>
            <a:r>
              <a:rPr lang="ru-RU" sz="2000" b="1" dirty="0" smtClean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планів</a:t>
            </a:r>
            <a:r>
              <a:rPr lang="ru-RU" sz="2000" b="1" dirty="0">
                <a:latin typeface="Comic Sans MS" pitchFamily="66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Wingdings" pitchFamily="2" charset="2"/>
              <a:buChar char="v"/>
            </a:pP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u="sng" dirty="0" err="1" smtClean="0">
                <a:latin typeface="Comic Sans MS" pitchFamily="66" charset="0"/>
              </a:rPr>
              <a:t>Залежно</a:t>
            </a:r>
            <a:r>
              <a:rPr lang="ru-RU" sz="2000" u="sng" dirty="0" smtClean="0">
                <a:latin typeface="Comic Sans MS" pitchFamily="66" charset="0"/>
              </a:rPr>
              <a:t> </a:t>
            </a:r>
            <a:r>
              <a:rPr lang="ru-RU" sz="2000" u="sng" dirty="0" err="1">
                <a:latin typeface="Comic Sans MS" pitchFamily="66" charset="0"/>
              </a:rPr>
              <a:t>від</a:t>
            </a:r>
            <a:r>
              <a:rPr lang="ru-RU" sz="2000" u="sng" dirty="0">
                <a:latin typeface="Comic Sans MS" pitchFamily="66" charset="0"/>
              </a:rPr>
              <a:t> </a:t>
            </a:r>
            <a:r>
              <a:rPr lang="ru-RU" sz="2000" u="sng" dirty="0" err="1">
                <a:latin typeface="Comic Sans MS" pitchFamily="66" charset="0"/>
              </a:rPr>
              <a:t>тривалості</a:t>
            </a:r>
            <a:r>
              <a:rPr lang="ru-RU" sz="2000" u="sng" dirty="0">
                <a:latin typeface="Comic Sans MS" pitchFamily="66" charset="0"/>
              </a:rPr>
              <a:t> (</a:t>
            </a:r>
            <a:r>
              <a:rPr lang="ru-RU" sz="2000" u="sng" dirty="0" err="1">
                <a:latin typeface="Comic Sans MS" pitchFamily="66" charset="0"/>
              </a:rPr>
              <a:t>термінів</a:t>
            </a:r>
            <a:r>
              <a:rPr lang="ru-RU" sz="2000" u="sng" dirty="0">
                <a:latin typeface="Comic Sans MS" pitchFamily="66" charset="0"/>
              </a:rPr>
              <a:t>) планового </a:t>
            </a:r>
            <a:r>
              <a:rPr lang="ru-RU" sz="2000" u="sng" dirty="0" err="1">
                <a:latin typeface="Comic Sans MS" pitchFamily="66" charset="0"/>
              </a:rPr>
              <a:t>періоду</a:t>
            </a:r>
            <a:r>
              <a:rPr lang="ru-RU" sz="2000" dirty="0">
                <a:latin typeface="Comic Sans MS" pitchFamily="66" charset="0"/>
              </a:rPr>
              <a:t> : </a:t>
            </a:r>
            <a:r>
              <a:rPr lang="ru-RU" sz="2000" dirty="0" smtClean="0">
                <a:latin typeface="Comic Sans MS" pitchFamily="66" charset="0"/>
              </a:rPr>
              <a:t>                                                   </a:t>
            </a:r>
            <a:r>
              <a:rPr lang="ru-RU" b="1" dirty="0" smtClean="0">
                <a:latin typeface="Comic Sans MS" pitchFamily="66" charset="0"/>
              </a:rPr>
              <a:t>1</a:t>
            </a:r>
            <a:r>
              <a:rPr lang="ru-RU" dirty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Довгострокове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планування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- </a:t>
            </a:r>
            <a:r>
              <a:rPr lang="ru-RU" dirty="0" err="1">
                <a:latin typeface="Comic Sans MS" pitchFamily="66" charset="0"/>
              </a:rPr>
              <a:t>планування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строком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від</a:t>
            </a:r>
            <a:r>
              <a:rPr lang="ru-RU" dirty="0">
                <a:latin typeface="Comic Sans MS" pitchFamily="66" charset="0"/>
              </a:rPr>
              <a:t> 5 </a:t>
            </a:r>
            <a:r>
              <a:rPr lang="ru-RU" dirty="0" err="1">
                <a:latin typeface="Comic Sans MS" pitchFamily="66" charset="0"/>
              </a:rPr>
              <a:t>років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більше</a:t>
            </a:r>
            <a:r>
              <a:rPr lang="ru-RU" dirty="0">
                <a:latin typeface="Comic Sans MS" pitchFamily="66" charset="0"/>
              </a:rPr>
              <a:t>; </a:t>
            </a:r>
            <a:r>
              <a:rPr lang="ru-RU" dirty="0" smtClean="0">
                <a:latin typeface="Comic Sans MS" pitchFamily="66" charset="0"/>
              </a:rPr>
              <a:t>                                                  </a:t>
            </a:r>
            <a:r>
              <a:rPr lang="ru-RU" b="1" dirty="0" smtClean="0">
                <a:latin typeface="Comic Sans MS" pitchFamily="66" charset="0"/>
              </a:rPr>
              <a:t>2</a:t>
            </a:r>
            <a:r>
              <a:rPr lang="ru-RU" dirty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Середньострокове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планування</a:t>
            </a:r>
            <a:r>
              <a:rPr lang="ru-RU" dirty="0">
                <a:latin typeface="Comic Sans MS" pitchFamily="66" charset="0"/>
              </a:rPr>
              <a:t> - </a:t>
            </a:r>
            <a:r>
              <a:rPr lang="ru-RU" dirty="0" err="1">
                <a:latin typeface="Comic Sans MS" pitchFamily="66" charset="0"/>
              </a:rPr>
              <a:t>строком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від</a:t>
            </a:r>
            <a:r>
              <a:rPr lang="ru-RU" dirty="0">
                <a:latin typeface="Comic Sans MS" pitchFamily="66" charset="0"/>
              </a:rPr>
              <a:t> року до </a:t>
            </a:r>
            <a:r>
              <a:rPr lang="ru-RU" dirty="0" err="1">
                <a:latin typeface="Comic Sans MS" pitchFamily="66" charset="0"/>
              </a:rPr>
              <a:t>п'яти</a:t>
            </a:r>
            <a:r>
              <a:rPr lang="ru-RU" dirty="0">
                <a:latin typeface="Comic Sans MS" pitchFamily="66" charset="0"/>
              </a:rPr>
              <a:t>; </a:t>
            </a:r>
            <a:r>
              <a:rPr lang="ru-RU" dirty="0" smtClean="0">
                <a:latin typeface="Comic Sans MS" pitchFamily="66" charset="0"/>
              </a:rPr>
              <a:t>                                                     </a:t>
            </a:r>
            <a:r>
              <a:rPr lang="ru-RU" b="1" dirty="0" smtClean="0">
                <a:latin typeface="Comic Sans MS" pitchFamily="66" charset="0"/>
              </a:rPr>
              <a:t>3</a:t>
            </a:r>
            <a:r>
              <a:rPr lang="ru-RU" dirty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Короткострокове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планування</a:t>
            </a:r>
            <a:r>
              <a:rPr lang="ru-RU" dirty="0">
                <a:latin typeface="Comic Sans MS" pitchFamily="66" charset="0"/>
              </a:rPr>
              <a:t>: - </a:t>
            </a:r>
            <a:r>
              <a:rPr lang="ru-RU" dirty="0" err="1">
                <a:latin typeface="Comic Sans MS" pitchFamily="66" charset="0"/>
              </a:rPr>
              <a:t>Поточне</a:t>
            </a:r>
            <a:r>
              <a:rPr lang="ru-RU" dirty="0">
                <a:latin typeface="Comic Sans MS" pitchFamily="66" charset="0"/>
              </a:rPr>
              <a:t> (</a:t>
            </a:r>
            <a:r>
              <a:rPr lang="ru-RU" dirty="0" err="1">
                <a:latin typeface="Comic Sans MS" pitchFamily="66" charset="0"/>
              </a:rPr>
              <a:t>річне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піврічне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квартальне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планування</a:t>
            </a:r>
            <a:r>
              <a:rPr lang="ru-RU" dirty="0">
                <a:latin typeface="Comic Sans MS" pitchFamily="66" charset="0"/>
              </a:rPr>
              <a:t> на </a:t>
            </a:r>
            <a:r>
              <a:rPr lang="ru-RU" dirty="0" err="1">
                <a:latin typeface="Comic Sans MS" pitchFamily="66" charset="0"/>
              </a:rPr>
              <a:t>місяць</a:t>
            </a:r>
            <a:r>
              <a:rPr lang="ru-RU" dirty="0">
                <a:latin typeface="Comic Sans MS" pitchFamily="66" charset="0"/>
              </a:rPr>
              <a:t>) - </a:t>
            </a:r>
            <a:r>
              <a:rPr lang="ru-RU" dirty="0" err="1">
                <a:latin typeface="Comic Sans MS" pitchFamily="66" charset="0"/>
              </a:rPr>
              <a:t>Оперативне</a:t>
            </a:r>
            <a:r>
              <a:rPr lang="ru-RU" dirty="0">
                <a:latin typeface="Comic Sans MS" pitchFamily="66" charset="0"/>
              </a:rPr>
              <a:t> (</a:t>
            </a:r>
            <a:r>
              <a:rPr lang="ru-RU" dirty="0" err="1">
                <a:latin typeface="Comic Sans MS" pitchFamily="66" charset="0"/>
              </a:rPr>
              <a:t>на</a:t>
            </a:r>
            <a:r>
              <a:rPr lang="ru-RU" dirty="0">
                <a:latin typeface="Comic Sans MS" pitchFamily="66" charset="0"/>
              </a:rPr>
              <a:t> декаду, </a:t>
            </a:r>
            <a:r>
              <a:rPr lang="ru-RU" dirty="0" err="1">
                <a:latin typeface="Comic Sans MS" pitchFamily="66" charset="0"/>
              </a:rPr>
              <a:t>тиждень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добу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зміну</a:t>
            </a:r>
            <a:r>
              <a:rPr lang="ru-RU" dirty="0">
                <a:latin typeface="Comic Sans MS" pitchFamily="66" charset="0"/>
              </a:rPr>
              <a:t>, годину).</a:t>
            </a:r>
          </a:p>
          <a:p>
            <a:pPr fontAlgn="base">
              <a:buFont typeface="Wingdings" pitchFamily="2" charset="2"/>
              <a:buChar char="v"/>
            </a:pPr>
            <a:endParaRPr lang="ru-RU" sz="2000" dirty="0" smtClean="0"/>
          </a:p>
          <a:p>
            <a:pPr fontAlgn="base">
              <a:buFont typeface="Wingdings" pitchFamily="2" charset="2"/>
              <a:buChar char="v"/>
            </a:pP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u="sng" dirty="0" err="1" smtClean="0">
                <a:latin typeface="Comic Sans MS" pitchFamily="66" charset="0"/>
              </a:rPr>
              <a:t>Залежно</a:t>
            </a:r>
            <a:r>
              <a:rPr lang="ru-RU" sz="2000" u="sng" dirty="0" smtClean="0">
                <a:latin typeface="Comic Sans MS" pitchFamily="66" charset="0"/>
              </a:rPr>
              <a:t> </a:t>
            </a:r>
            <a:r>
              <a:rPr lang="ru-RU" sz="2000" u="sng" dirty="0" err="1">
                <a:latin typeface="Comic Sans MS" pitchFamily="66" charset="0"/>
              </a:rPr>
              <a:t>від</a:t>
            </a:r>
            <a:r>
              <a:rPr lang="ru-RU" sz="2000" u="sng" dirty="0">
                <a:latin typeface="Comic Sans MS" pitchFamily="66" charset="0"/>
              </a:rPr>
              <a:t> </a:t>
            </a:r>
            <a:r>
              <a:rPr lang="ru-RU" sz="2000" u="sng" dirty="0" err="1">
                <a:latin typeface="Comic Sans MS" pitchFamily="66" charset="0"/>
              </a:rPr>
              <a:t>змісту</a:t>
            </a:r>
            <a:r>
              <a:rPr lang="ru-RU" sz="2000" u="sng" dirty="0">
                <a:latin typeface="Comic Sans MS" pitchFamily="66" charset="0"/>
              </a:rPr>
              <a:t> </a:t>
            </a:r>
            <a:r>
              <a:rPr lang="ru-RU" sz="2000" u="sng" dirty="0" err="1">
                <a:latin typeface="Comic Sans MS" pitchFamily="66" charset="0"/>
              </a:rPr>
              <a:t>господарської</a:t>
            </a:r>
            <a:r>
              <a:rPr lang="ru-RU" sz="2000" u="sng" dirty="0">
                <a:latin typeface="Comic Sans MS" pitchFamily="66" charset="0"/>
              </a:rPr>
              <a:t> </a:t>
            </a:r>
            <a:r>
              <a:rPr lang="ru-RU" sz="2000" u="sng" dirty="0" err="1">
                <a:latin typeface="Comic Sans MS" pitchFamily="66" charset="0"/>
              </a:rPr>
              <a:t>діяльності</a:t>
            </a:r>
            <a:r>
              <a:rPr lang="ru-RU" sz="2000" u="sng" dirty="0">
                <a:latin typeface="Comic Sans MS" pitchFamily="66" charset="0"/>
              </a:rPr>
              <a:t> </a:t>
            </a:r>
            <a:r>
              <a:rPr lang="ru-RU" sz="2000" dirty="0">
                <a:latin typeface="Comic Sans MS" pitchFamily="66" charset="0"/>
              </a:rPr>
              <a:t>: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smtClean="0">
                <a:latin typeface="Comic Sans MS" pitchFamily="66" charset="0"/>
              </a:rPr>
              <a:t>                                                               </a:t>
            </a:r>
            <a:r>
              <a:rPr lang="ru-RU" b="1" dirty="0" smtClean="0">
                <a:latin typeface="Comic Sans MS" pitchFamily="66" charset="0"/>
              </a:rPr>
              <a:t>1</a:t>
            </a:r>
            <a:r>
              <a:rPr lang="ru-RU" dirty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Планування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виробництва</a:t>
            </a:r>
            <a:r>
              <a:rPr lang="ru-RU" dirty="0">
                <a:latin typeface="Comic Sans MS" pitchFamily="66" charset="0"/>
              </a:rPr>
              <a:t>;</a:t>
            </a:r>
            <a:r>
              <a:rPr lang="ru-RU" b="1" dirty="0">
                <a:latin typeface="Comic Sans MS" pitchFamily="66" charset="0"/>
              </a:rPr>
              <a:t> </a:t>
            </a:r>
            <a:r>
              <a:rPr lang="ru-RU" b="1" dirty="0" smtClean="0">
                <a:latin typeface="Comic Sans MS" pitchFamily="66" charset="0"/>
              </a:rPr>
              <a:t>                                                                                                                  2</a:t>
            </a:r>
            <a:r>
              <a:rPr lang="ru-RU" dirty="0">
                <a:latin typeface="Comic Sans MS" pitchFamily="66" charset="0"/>
              </a:rPr>
              <a:t>. План </a:t>
            </a:r>
            <a:r>
              <a:rPr lang="ru-RU" dirty="0" err="1">
                <a:latin typeface="Comic Sans MS" pitchFamily="66" charset="0"/>
              </a:rPr>
              <a:t>збуту</a:t>
            </a:r>
            <a:r>
              <a:rPr lang="ru-RU" dirty="0">
                <a:latin typeface="Comic Sans MS" pitchFamily="66" charset="0"/>
              </a:rPr>
              <a:t>; </a:t>
            </a:r>
            <a:r>
              <a:rPr lang="ru-RU" dirty="0" smtClean="0">
                <a:latin typeface="Comic Sans MS" pitchFamily="66" charset="0"/>
              </a:rPr>
              <a:t>                                                                                                                                                 </a:t>
            </a:r>
            <a:r>
              <a:rPr lang="ru-RU" b="1" dirty="0" smtClean="0">
                <a:latin typeface="Comic Sans MS" pitchFamily="66" charset="0"/>
              </a:rPr>
              <a:t>3</a:t>
            </a:r>
            <a:r>
              <a:rPr lang="ru-RU" dirty="0">
                <a:latin typeface="Comic Sans MS" pitchFamily="66" charset="0"/>
              </a:rPr>
              <a:t>. План </a:t>
            </a:r>
            <a:r>
              <a:rPr lang="ru-RU" dirty="0" err="1">
                <a:latin typeface="Comic Sans MS" pitchFamily="66" charset="0"/>
                <a:hlinkClick r:id="rId2" tooltip="матеріально-технічного постачання"/>
              </a:rPr>
              <a:t>матеріально-технічного</a:t>
            </a:r>
            <a:r>
              <a:rPr lang="ru-RU" dirty="0">
                <a:latin typeface="Comic Sans MS" pitchFamily="66" charset="0"/>
                <a:hlinkClick r:id="rId2" tooltip="матеріально-технічного постачання"/>
              </a:rPr>
              <a:t> </a:t>
            </a:r>
            <a:r>
              <a:rPr lang="ru-RU" dirty="0" err="1">
                <a:latin typeface="Comic Sans MS" pitchFamily="66" charset="0"/>
                <a:hlinkClick r:id="rId2" tooltip="матеріально-технічного постачання"/>
              </a:rPr>
              <a:t>постачання</a:t>
            </a:r>
            <a:r>
              <a:rPr lang="ru-RU" dirty="0">
                <a:latin typeface="Comic Sans MS" pitchFamily="66" charset="0"/>
              </a:rPr>
              <a:t>; </a:t>
            </a:r>
            <a:r>
              <a:rPr lang="ru-RU" dirty="0" smtClean="0">
                <a:latin typeface="Comic Sans MS" pitchFamily="66" charset="0"/>
              </a:rPr>
              <a:t>                                                                                                  </a:t>
            </a:r>
            <a:r>
              <a:rPr lang="ru-RU" b="1" dirty="0" smtClean="0">
                <a:latin typeface="Comic Sans MS" pitchFamily="66" charset="0"/>
              </a:rPr>
              <a:t>4</a:t>
            </a:r>
            <a:r>
              <a:rPr lang="ru-RU" dirty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Фінансове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планування</a:t>
            </a:r>
            <a:r>
              <a:rPr lang="ru-RU" dirty="0">
                <a:latin typeface="Comic Sans MS" pitchFamily="66" charset="0"/>
              </a:rPr>
              <a:t>.</a:t>
            </a:r>
          </a:p>
          <a:p>
            <a:pPr fontAlgn="base">
              <a:buFont typeface="Wingdings" pitchFamily="2" charset="2"/>
              <a:buChar char="v"/>
            </a:pPr>
            <a:endParaRPr lang="ru-RU" sz="2000" dirty="0" smtClean="0"/>
          </a:p>
          <a:p>
            <a:pPr fontAlgn="base">
              <a:buFont typeface="Wingdings" pitchFamily="2" charset="2"/>
              <a:buChar char="v"/>
            </a:pP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u="sng" dirty="0" smtClean="0">
                <a:latin typeface="Comic Sans MS" pitchFamily="66" charset="0"/>
              </a:rPr>
              <a:t>З точки </a:t>
            </a:r>
            <a:r>
              <a:rPr lang="ru-RU" sz="2000" u="sng" dirty="0" err="1" smtClean="0">
                <a:latin typeface="Comic Sans MS" pitchFamily="66" charset="0"/>
              </a:rPr>
              <a:t>зору</a:t>
            </a:r>
            <a:r>
              <a:rPr lang="ru-RU" sz="2000" u="sng" dirty="0" smtClean="0">
                <a:latin typeface="Comic Sans MS" pitchFamily="66" charset="0"/>
              </a:rPr>
              <a:t> </a:t>
            </a:r>
            <a:r>
              <a:rPr lang="ru-RU" sz="2000" u="sng" dirty="0" err="1" smtClean="0">
                <a:latin typeface="Comic Sans MS" pitchFamily="66" charset="0"/>
              </a:rPr>
              <a:t>організаційної</a:t>
            </a:r>
            <a:r>
              <a:rPr lang="ru-RU" sz="2000" u="sng" dirty="0" smtClean="0">
                <a:latin typeface="Comic Sans MS" pitchFamily="66" charset="0"/>
              </a:rPr>
              <a:t> </a:t>
            </a:r>
            <a:r>
              <a:rPr lang="ru-RU" sz="2000" u="sng" dirty="0" err="1" smtClean="0">
                <a:latin typeface="Comic Sans MS" pitchFamily="66" charset="0"/>
              </a:rPr>
              <a:t>структури</a:t>
            </a:r>
            <a:r>
              <a:rPr lang="ru-RU" sz="2000" u="sng" dirty="0" smtClean="0">
                <a:latin typeface="Comic Sans MS" pitchFamily="66" charset="0"/>
              </a:rPr>
              <a:t> </a:t>
            </a:r>
            <a:r>
              <a:rPr lang="ru-RU" sz="2000" u="sng" dirty="0" err="1" smtClean="0">
                <a:latin typeface="Comic Sans MS" pitchFamily="66" charset="0"/>
              </a:rPr>
              <a:t>підприємства</a:t>
            </a:r>
            <a:r>
              <a:rPr lang="ru-RU" sz="2000" u="sng" dirty="0" smtClean="0">
                <a:latin typeface="Comic Sans MS" pitchFamily="66" charset="0"/>
              </a:rPr>
              <a:t> </a:t>
            </a:r>
            <a:r>
              <a:rPr lang="ru-RU" sz="2000" dirty="0" smtClean="0">
                <a:latin typeface="Comic Sans MS" pitchFamily="66" charset="0"/>
              </a:rPr>
              <a:t>:                                                                   </a:t>
            </a:r>
            <a:r>
              <a:rPr lang="ru-RU" sz="2000" b="1" dirty="0" smtClean="0">
                <a:latin typeface="Comic Sans MS" pitchFamily="66" charset="0"/>
              </a:rPr>
              <a:t>1</a:t>
            </a:r>
            <a:r>
              <a:rPr lang="ru-RU" sz="2000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Загальне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планування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діяльності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фірми</a:t>
            </a:r>
            <a:r>
              <a:rPr lang="ru-RU" dirty="0" smtClean="0">
                <a:latin typeface="Comic Sans MS" pitchFamily="66" charset="0"/>
              </a:rPr>
              <a:t>;               </a:t>
            </a:r>
            <a:r>
              <a:rPr lang="ru-RU" sz="2000" dirty="0" smtClean="0">
                <a:latin typeface="Comic Sans MS" pitchFamily="66" charset="0"/>
              </a:rPr>
              <a:t>                                                                     </a:t>
            </a:r>
            <a:r>
              <a:rPr lang="ru-RU" sz="2000" b="1" dirty="0" smtClean="0">
                <a:latin typeface="Comic Sans MS" pitchFamily="66" charset="0"/>
              </a:rPr>
              <a:t>2</a:t>
            </a:r>
            <a:r>
              <a:rPr lang="ru-RU" sz="2000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Планування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діяльності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окремих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підрозділів</a:t>
            </a:r>
            <a:r>
              <a:rPr lang="ru-RU" dirty="0" smtClean="0">
                <a:latin typeface="Comic Sans MS" pitchFamily="66" charset="0"/>
              </a:rPr>
              <a:t>;               </a:t>
            </a:r>
            <a:r>
              <a:rPr lang="ru-RU" sz="2000" dirty="0" smtClean="0">
                <a:latin typeface="Comic Sans MS" pitchFamily="66" charset="0"/>
              </a:rPr>
              <a:t>                                                                      </a:t>
            </a:r>
            <a:r>
              <a:rPr lang="ru-RU" sz="2000" b="1" dirty="0" smtClean="0">
                <a:latin typeface="Comic Sans MS" pitchFamily="66" charset="0"/>
              </a:rPr>
              <a:t>3</a:t>
            </a:r>
            <a:r>
              <a:rPr lang="ru-RU" sz="2000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Планування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діяльності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дочірніх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підприємств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філій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pPr fontAlgn="base">
              <a:buFont typeface="Wingdings" pitchFamily="2" charset="2"/>
              <a:buChar char="v"/>
            </a:pPr>
            <a:endParaRPr lang="ru-RU" sz="2000" dirty="0" smtClean="0"/>
          </a:p>
          <a:p>
            <a:pPr fontAlgn="base">
              <a:buFont typeface="Wingdings" pitchFamily="2" charset="2"/>
              <a:buChar char="v"/>
            </a:pP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u="sng" dirty="0" err="1" smtClean="0">
                <a:latin typeface="Comic Sans MS" pitchFamily="66" charset="0"/>
              </a:rPr>
              <a:t>Залежно</a:t>
            </a:r>
            <a:r>
              <a:rPr lang="ru-RU" sz="2000" u="sng" dirty="0" smtClean="0">
                <a:latin typeface="Comic Sans MS" pitchFamily="66" charset="0"/>
              </a:rPr>
              <a:t> </a:t>
            </a:r>
            <a:r>
              <a:rPr lang="ru-RU" sz="2000" u="sng" dirty="0" err="1">
                <a:latin typeface="Comic Sans MS" pitchFamily="66" charset="0"/>
              </a:rPr>
              <a:t>від</a:t>
            </a:r>
            <a:r>
              <a:rPr lang="ru-RU" sz="2000" u="sng" dirty="0">
                <a:latin typeface="Comic Sans MS" pitchFamily="66" charset="0"/>
              </a:rPr>
              <a:t> </a:t>
            </a:r>
            <a:r>
              <a:rPr lang="ru-RU" sz="2000" u="sng" dirty="0" err="1">
                <a:latin typeface="Comic Sans MS" pitchFamily="66" charset="0"/>
              </a:rPr>
              <a:t>спрямованості</a:t>
            </a:r>
            <a:r>
              <a:rPr lang="ru-RU" sz="2000" u="sng" dirty="0">
                <a:latin typeface="Comic Sans MS" pitchFamily="66" charset="0"/>
              </a:rPr>
              <a:t> </a:t>
            </a:r>
            <a:r>
              <a:rPr lang="ru-RU" sz="2000" u="sng" dirty="0" err="1">
                <a:latin typeface="Comic Sans MS" pitchFamily="66" charset="0"/>
              </a:rPr>
              <a:t>і</a:t>
            </a:r>
            <a:r>
              <a:rPr lang="ru-RU" sz="2000" u="sng" dirty="0">
                <a:latin typeface="Comic Sans MS" pitchFamily="66" charset="0"/>
              </a:rPr>
              <a:t> характеру </a:t>
            </a:r>
            <a:r>
              <a:rPr lang="ru-RU" sz="2000" u="sng" dirty="0" err="1">
                <a:latin typeface="Comic Sans MS" pitchFamily="66" charset="0"/>
              </a:rPr>
              <a:t>вирішуваних</a:t>
            </a:r>
            <a:r>
              <a:rPr lang="ru-RU" sz="2000" u="sng" dirty="0">
                <a:latin typeface="Comic Sans MS" pitchFamily="66" charset="0"/>
              </a:rPr>
              <a:t> </a:t>
            </a:r>
            <a:r>
              <a:rPr lang="ru-RU" sz="2000" u="sng" dirty="0" err="1">
                <a:latin typeface="Comic Sans MS" pitchFamily="66" charset="0"/>
              </a:rPr>
              <a:t>завдань</a:t>
            </a:r>
            <a:r>
              <a:rPr lang="ru-RU" sz="2000" u="sng" dirty="0">
                <a:latin typeface="Comic Sans MS" pitchFamily="66" charset="0"/>
              </a:rPr>
              <a:t> </a:t>
            </a:r>
            <a:r>
              <a:rPr lang="ru-RU" sz="2000" dirty="0">
                <a:latin typeface="Comic Sans MS" pitchFamily="66" charset="0"/>
              </a:rPr>
              <a:t>: </a:t>
            </a:r>
            <a:r>
              <a:rPr lang="ru-RU" sz="2000" dirty="0" smtClean="0">
                <a:latin typeface="Comic Sans MS" pitchFamily="66" charset="0"/>
              </a:rPr>
              <a:t>                                     </a:t>
            </a:r>
            <a:r>
              <a:rPr lang="ru-RU" sz="2000" b="1" dirty="0" smtClean="0">
                <a:latin typeface="Comic Sans MS" pitchFamily="66" charset="0"/>
              </a:rPr>
              <a:t>1</a:t>
            </a:r>
            <a:r>
              <a:rPr lang="ru-RU" sz="2000" dirty="0" smtClean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Стратегічне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або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перспективне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планування</a:t>
            </a:r>
            <a:r>
              <a:rPr lang="ru-RU" dirty="0">
                <a:latin typeface="Comic Sans MS" pitchFamily="66" charset="0"/>
              </a:rPr>
              <a:t>; </a:t>
            </a:r>
            <a:r>
              <a:rPr lang="ru-RU" dirty="0" smtClean="0">
                <a:latin typeface="Comic Sans MS" pitchFamily="66" charset="0"/>
              </a:rPr>
              <a:t>           </a:t>
            </a:r>
            <a:r>
              <a:rPr lang="ru-RU" sz="2000" dirty="0" smtClean="0">
                <a:latin typeface="Comic Sans MS" pitchFamily="66" charset="0"/>
              </a:rPr>
              <a:t>                                                                     </a:t>
            </a:r>
            <a:r>
              <a:rPr lang="ru-RU" sz="2000" b="1" dirty="0" smtClean="0">
                <a:latin typeface="Comic Sans MS" pitchFamily="66" charset="0"/>
              </a:rPr>
              <a:t>2</a:t>
            </a:r>
            <a:r>
              <a:rPr lang="ru-RU" sz="2000" dirty="0" smtClean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Середньострокове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планування</a:t>
            </a:r>
            <a:r>
              <a:rPr lang="ru-RU" dirty="0">
                <a:latin typeface="Comic Sans MS" pitchFamily="66" charset="0"/>
              </a:rPr>
              <a:t>; </a:t>
            </a:r>
            <a:r>
              <a:rPr lang="ru-RU" dirty="0" smtClean="0">
                <a:latin typeface="Comic Sans MS" pitchFamily="66" charset="0"/>
              </a:rPr>
              <a:t>                       </a:t>
            </a:r>
            <a:r>
              <a:rPr lang="ru-RU" sz="2000" dirty="0" smtClean="0">
                <a:latin typeface="Comic Sans MS" pitchFamily="66" charset="0"/>
              </a:rPr>
              <a:t>                                                                              </a:t>
            </a:r>
            <a:r>
              <a:rPr lang="ru-RU" sz="2000" b="1" dirty="0" smtClean="0">
                <a:latin typeface="Comic Sans MS" pitchFamily="66" charset="0"/>
              </a:rPr>
              <a:t>3</a:t>
            </a:r>
            <a:r>
              <a:rPr lang="ru-RU" sz="2000" dirty="0" smtClean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Тактичне</a:t>
            </a:r>
            <a:r>
              <a:rPr lang="ru-RU" dirty="0">
                <a:latin typeface="Comic Sans MS" pitchFamily="66" charset="0"/>
              </a:rPr>
              <a:t> (</a:t>
            </a:r>
            <a:r>
              <a:rPr lang="ru-RU" dirty="0" err="1">
                <a:latin typeface="Comic Sans MS" pitchFamily="66" charset="0"/>
              </a:rPr>
              <a:t>поточне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або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бюджетне</a:t>
            </a:r>
            <a:r>
              <a:rPr lang="ru-RU" dirty="0">
                <a:latin typeface="Comic Sans MS" pitchFamily="66" charset="0"/>
              </a:rPr>
              <a:t>).</a:t>
            </a:r>
          </a:p>
        </p:txBody>
      </p:sp>
      <p:pic>
        <p:nvPicPr>
          <p:cNvPr id="19458" name="Picture 2" descr="http://vkurse.ua/i/2010-12/na-2-8-bolshe-plana-18-35-mlrd-gr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8519" y="1988840"/>
            <a:ext cx="3085481" cy="1714488"/>
          </a:xfrm>
          <a:prstGeom prst="rect">
            <a:avLst/>
          </a:prstGeom>
          <a:noFill/>
        </p:spPr>
      </p:pic>
      <p:pic>
        <p:nvPicPr>
          <p:cNvPr id="19460" name="Picture 4" descr="http://t1.gstatic.com/images?q=tbn:ANd9GcSZvFJXvZiNRFtgXu52Zcy8UdIIYoY_K66krBkB4kVzLY8J79D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9509" y="3933056"/>
            <a:ext cx="2194491" cy="14550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136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GAME 2007</dc:creator>
  <cp:lastModifiedBy>Admin</cp:lastModifiedBy>
  <cp:revision>8</cp:revision>
  <dcterms:created xsi:type="dcterms:W3CDTF">2011-10-11T18:04:36Z</dcterms:created>
  <dcterms:modified xsi:type="dcterms:W3CDTF">2011-11-29T07:53:01Z</dcterms:modified>
</cp:coreProperties>
</file>